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66" r:id="rId4"/>
    <p:sldId id="267" r:id="rId5"/>
    <p:sldId id="260" r:id="rId6"/>
    <p:sldId id="259" r:id="rId7"/>
    <p:sldId id="262" r:id="rId8"/>
    <p:sldId id="263" r:id="rId9"/>
    <p:sldId id="261" r:id="rId10"/>
    <p:sldId id="270" r:id="rId11"/>
    <p:sldId id="264" r:id="rId12"/>
    <p:sldId id="257" r:id="rId13"/>
    <p:sldId id="258" r:id="rId14"/>
    <p:sldId id="268" r:id="rId15"/>
    <p:sldId id="271" r:id="rId16"/>
    <p:sldId id="265"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63" d="100"/>
          <a:sy n="63"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48A74AE-08D9-46B9-8979-BC5AA02B1FC2}"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D5867-955F-4077-A00B-C556DF2ECD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68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A74AE-08D9-46B9-8979-BC5AA02B1FC2}"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276720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A74AE-08D9-46B9-8979-BC5AA02B1FC2}"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D5867-955F-4077-A00B-C556DF2ECDF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49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A74AE-08D9-46B9-8979-BC5AA02B1FC2}"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66880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8A74AE-08D9-46B9-8979-BC5AA02B1FC2}"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D5867-955F-4077-A00B-C556DF2ECD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92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8A74AE-08D9-46B9-8979-BC5AA02B1FC2}"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75447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8A74AE-08D9-46B9-8979-BC5AA02B1FC2}" type="datetimeFigureOut">
              <a:rPr lang="en-US" smtClean="0"/>
              <a:t>11/14/2020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43984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8A74AE-08D9-46B9-8979-BC5AA02B1FC2}" type="datetimeFigureOut">
              <a:rPr lang="en-US" smtClean="0"/>
              <a:t>11/14/2020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316664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A74AE-08D9-46B9-8979-BC5AA02B1FC2}" type="datetimeFigureOut">
              <a:rPr lang="en-US" smtClean="0"/>
              <a:t>11/14/2020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124837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8A74AE-08D9-46B9-8979-BC5AA02B1FC2}"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D5867-955F-4077-A00B-C556DF2ECDF8}" type="slidenum">
              <a:rPr lang="en-US" smtClean="0"/>
              <a:t>‹#›</a:t>
            </a:fld>
            <a:endParaRPr lang="en-US"/>
          </a:p>
        </p:txBody>
      </p:sp>
    </p:spTree>
    <p:extLst>
      <p:ext uri="{BB962C8B-B14F-4D97-AF65-F5344CB8AC3E}">
        <p14:creationId xmlns:p14="http://schemas.microsoft.com/office/powerpoint/2010/main" val="2243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A74AE-08D9-46B9-8979-BC5AA02B1FC2}"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D5867-955F-4077-A00B-C556DF2ECD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06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48A74AE-08D9-46B9-8979-BC5AA02B1FC2}" type="datetimeFigureOut">
              <a:rPr lang="en-US" smtClean="0"/>
              <a:t>11/14/2020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ABD5867-955F-4077-A00B-C556DF2ECDF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51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forms/d/1hDwpBvp1PKsIfY2yRykGo7ZZ_Z-bUvNkr-G_4ilcw_U/edit?usp=sharing"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5E9F05-9301-4402-9D89-F8177ADEB56F}"/>
              </a:ext>
            </a:extLst>
          </p:cNvPr>
          <p:cNvSpPr txBox="1"/>
          <p:nvPr/>
        </p:nvSpPr>
        <p:spPr>
          <a:xfrm>
            <a:off x="167238" y="-66530"/>
            <a:ext cx="6497721" cy="4524315"/>
          </a:xfrm>
          <a:prstGeom prst="rect">
            <a:avLst/>
          </a:prstGeom>
          <a:noFill/>
        </p:spPr>
        <p:txBody>
          <a:bodyPr wrap="square" rtlCol="0">
            <a:spAutoFit/>
          </a:bodyPr>
          <a:lstStyle/>
          <a:p>
            <a:r>
              <a:rPr lang="en-US" sz="9600" dirty="0">
                <a:solidFill>
                  <a:srgbClr val="FFC000"/>
                </a:solidFill>
                <a:latin typeface="Abadi" panose="020B0604020104020204" pitchFamily="34" charset="0"/>
              </a:rPr>
              <a:t>Bats Are Our Friends!</a:t>
            </a:r>
          </a:p>
        </p:txBody>
      </p:sp>
      <p:pic>
        <p:nvPicPr>
          <p:cNvPr id="7" name="Picture 6">
            <a:extLst>
              <a:ext uri="{FF2B5EF4-FFF2-40B4-BE49-F238E27FC236}">
                <a16:creationId xmlns:a16="http://schemas.microsoft.com/office/drawing/2014/main" id="{D1DA0129-FCB5-4979-B07F-C660AF6FF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26745" y="4642662"/>
            <a:ext cx="1657350" cy="2209800"/>
          </a:xfrm>
          <a:prstGeom prst="rect">
            <a:avLst/>
          </a:prstGeom>
        </p:spPr>
      </p:pic>
      <p:sp>
        <p:nvSpPr>
          <p:cNvPr id="8" name="TextBox 7">
            <a:extLst>
              <a:ext uri="{FF2B5EF4-FFF2-40B4-BE49-F238E27FC236}">
                <a16:creationId xmlns:a16="http://schemas.microsoft.com/office/drawing/2014/main" id="{78A60200-7BDF-41B4-9C50-33CEC67FECAB}"/>
              </a:ext>
            </a:extLst>
          </p:cNvPr>
          <p:cNvSpPr txBox="1"/>
          <p:nvPr/>
        </p:nvSpPr>
        <p:spPr>
          <a:xfrm>
            <a:off x="3002280" y="5349240"/>
            <a:ext cx="7574280" cy="923330"/>
          </a:xfrm>
          <a:prstGeom prst="rect">
            <a:avLst/>
          </a:prstGeom>
          <a:noFill/>
        </p:spPr>
        <p:txBody>
          <a:bodyPr wrap="square" rtlCol="0">
            <a:spAutoFit/>
          </a:bodyPr>
          <a:lstStyle/>
          <a:p>
            <a:r>
              <a:rPr lang="en-US" dirty="0">
                <a:solidFill>
                  <a:schemeClr val="bg1"/>
                </a:solidFill>
              </a:rPr>
              <a:t>Our book is based on </a:t>
            </a:r>
            <a:r>
              <a:rPr lang="en-US" i="1" u="sng" dirty="0">
                <a:solidFill>
                  <a:schemeClr val="bg1"/>
                </a:solidFill>
              </a:rPr>
              <a:t>Zipping, Zapping, Zooming Bats </a:t>
            </a:r>
            <a:r>
              <a:rPr lang="en-US" dirty="0">
                <a:solidFill>
                  <a:schemeClr val="bg1"/>
                </a:solidFill>
              </a:rPr>
              <a:t>by Ann Earle. We learned about putting paragraphs into our own words. Any text close to the original is unintentional!</a:t>
            </a:r>
          </a:p>
        </p:txBody>
      </p:sp>
      <p:sp>
        <p:nvSpPr>
          <p:cNvPr id="11" name="TextBox 10">
            <a:extLst>
              <a:ext uri="{FF2B5EF4-FFF2-40B4-BE49-F238E27FC236}">
                <a16:creationId xmlns:a16="http://schemas.microsoft.com/office/drawing/2014/main" id="{8A424524-108F-4B28-A070-C7FD01C7D53D}"/>
              </a:ext>
            </a:extLst>
          </p:cNvPr>
          <p:cNvSpPr txBox="1"/>
          <p:nvPr/>
        </p:nvSpPr>
        <p:spPr>
          <a:xfrm>
            <a:off x="2824480" y="1874277"/>
            <a:ext cx="3840480" cy="461665"/>
          </a:xfrm>
          <a:prstGeom prst="rect">
            <a:avLst/>
          </a:prstGeom>
          <a:noFill/>
        </p:spPr>
        <p:txBody>
          <a:bodyPr wrap="square" rtlCol="0">
            <a:spAutoFit/>
          </a:bodyPr>
          <a:lstStyle/>
          <a:p>
            <a:r>
              <a:rPr lang="en-US" sz="2400" b="1" dirty="0">
                <a:solidFill>
                  <a:schemeClr val="accent5"/>
                </a:solidFill>
              </a:rPr>
              <a:t>By: Girl Scout Troop 89245</a:t>
            </a:r>
          </a:p>
        </p:txBody>
      </p:sp>
      <p:pic>
        <p:nvPicPr>
          <p:cNvPr id="13" name="Picture 12">
            <a:extLst>
              <a:ext uri="{FF2B5EF4-FFF2-40B4-BE49-F238E27FC236}">
                <a16:creationId xmlns:a16="http://schemas.microsoft.com/office/drawing/2014/main" id="{EFE3DBDD-39DF-4B4D-92AA-ECE121ACD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831" y="163726"/>
            <a:ext cx="4904665" cy="3678865"/>
          </a:xfrm>
          <a:prstGeom prst="rect">
            <a:avLst/>
          </a:prstGeom>
        </p:spPr>
      </p:pic>
      <p:sp>
        <p:nvSpPr>
          <p:cNvPr id="2" name="TextBox 1">
            <a:extLst>
              <a:ext uri="{FF2B5EF4-FFF2-40B4-BE49-F238E27FC236}">
                <a16:creationId xmlns:a16="http://schemas.microsoft.com/office/drawing/2014/main" id="{25E04BEB-530C-436E-8699-3F91A51D8CDD}"/>
              </a:ext>
            </a:extLst>
          </p:cNvPr>
          <p:cNvSpPr txBox="1"/>
          <p:nvPr/>
        </p:nvSpPr>
        <p:spPr>
          <a:xfrm flipH="1">
            <a:off x="7334668" y="3934565"/>
            <a:ext cx="4432989" cy="738664"/>
          </a:xfrm>
          <a:prstGeom prst="rect">
            <a:avLst/>
          </a:prstGeom>
          <a:noFill/>
        </p:spPr>
        <p:txBody>
          <a:bodyPr wrap="square" rtlCol="0">
            <a:spAutoFit/>
          </a:bodyPr>
          <a:lstStyle/>
          <a:p>
            <a:r>
              <a:rPr lang="en-US" sz="1400" dirty="0">
                <a:solidFill>
                  <a:schemeClr val="bg1"/>
                </a:solidFill>
              </a:rPr>
              <a:t>Troop 89245 at Drumlin Farm learning about bats in February, 2020 before the onset of the corona virus pandemic.</a:t>
            </a:r>
          </a:p>
        </p:txBody>
      </p:sp>
    </p:spTree>
    <p:extLst>
      <p:ext uri="{BB962C8B-B14F-4D97-AF65-F5344CB8AC3E}">
        <p14:creationId xmlns:p14="http://schemas.microsoft.com/office/powerpoint/2010/main" val="115078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435F842-7ED6-458E-8464-44AC4E848E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9" t="10633" r="3231"/>
          <a:stretch/>
        </p:blipFill>
        <p:spPr bwMode="auto">
          <a:xfrm>
            <a:off x="0" y="0"/>
            <a:ext cx="8224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CF74B-9005-4AE3-B71A-9388D777D187}"/>
              </a:ext>
            </a:extLst>
          </p:cNvPr>
          <p:cNvSpPr txBox="1"/>
          <p:nvPr/>
        </p:nvSpPr>
        <p:spPr>
          <a:xfrm>
            <a:off x="8371237" y="0"/>
            <a:ext cx="3820763" cy="6555641"/>
          </a:xfrm>
          <a:prstGeom prst="rect">
            <a:avLst/>
          </a:prstGeom>
          <a:noFill/>
        </p:spPr>
        <p:txBody>
          <a:bodyPr wrap="square">
            <a:spAutoFit/>
          </a:bodyPr>
          <a:lstStyle/>
          <a:p>
            <a:r>
              <a:rPr lang="en-US" sz="2800" b="0" i="0" u="none" strike="noStrike" dirty="0">
                <a:solidFill>
                  <a:srgbClr val="000000"/>
                </a:solidFill>
                <a:effectLst/>
                <a:latin typeface="Arial" panose="020B0604020202020204" pitchFamily="34" charset="0"/>
              </a:rPr>
              <a:t>Bats are magnificent hunters. A little brown bat can eat 150 bugs in 15 minutes. A gray bat can munch 3000 bugs in one night. Bats also kill moths, grasshoppers, and beetles. </a:t>
            </a:r>
            <a:r>
              <a:rPr lang="en-US" sz="2800" dirty="0">
                <a:solidFill>
                  <a:srgbClr val="000000"/>
                </a:solidFill>
                <a:latin typeface="Arial" panose="020B0604020202020204" pitchFamily="34" charset="0"/>
              </a:rPr>
              <a:t>T</a:t>
            </a:r>
            <a:r>
              <a:rPr lang="en-US" sz="2800" b="0" i="0" u="none" strike="noStrike" dirty="0">
                <a:solidFill>
                  <a:srgbClr val="000000"/>
                </a:solidFill>
                <a:effectLst/>
                <a:latin typeface="Arial" panose="020B0604020202020204" pitchFamily="34" charset="0"/>
              </a:rPr>
              <a:t>hese insects eat crops that you and I need. Bracken cave in </a:t>
            </a:r>
            <a:r>
              <a:rPr lang="en-US" sz="2800" dirty="0">
                <a:solidFill>
                  <a:srgbClr val="000000"/>
                </a:solidFill>
                <a:latin typeface="Arial" panose="020B0604020202020204" pitchFamily="34" charset="0"/>
              </a:rPr>
              <a:t>T</a:t>
            </a:r>
            <a:r>
              <a:rPr lang="en-US" sz="2800" b="0" i="0" u="none" strike="noStrike" dirty="0">
                <a:solidFill>
                  <a:srgbClr val="000000"/>
                </a:solidFill>
                <a:effectLst/>
                <a:latin typeface="Arial" panose="020B0604020202020204" pitchFamily="34" charset="0"/>
              </a:rPr>
              <a:t>exas is home to 20 million bats. Together they gobble 250 tons of insects each night.</a:t>
            </a:r>
            <a:endParaRPr lang="en-US" sz="2800" dirty="0"/>
          </a:p>
        </p:txBody>
      </p:sp>
      <p:pic>
        <p:nvPicPr>
          <p:cNvPr id="2" name="Record_2020-09-11_19-49-01.mp3">
            <a:hlinkClick r:id="" action="ppaction://media"/>
            <a:extLst>
              <a:ext uri="{FF2B5EF4-FFF2-40B4-BE49-F238E27FC236}">
                <a16:creationId xmlns:a16="http://schemas.microsoft.com/office/drawing/2014/main" id="{D5C0BCDE-08F6-46B5-B1A5-D4DC75D270D0}"/>
              </a:ext>
            </a:extLst>
          </p:cNvPr>
          <p:cNvPicPr>
            <a:picLocks noChangeAspect="1"/>
          </p:cNvPicPr>
          <p:nvPr>
            <a:audioFile r:link="rId1"/>
            <p:extLst>
              <p:ext uri="{DAA4B4D4-6D71-4841-9C94-3DE7FCFB9230}">
                <p14:media xmlns:p14="http://schemas.microsoft.com/office/powerpoint/2010/main" r:embed="rId2">
                  <p14:trim st="1626"/>
                </p14:media>
              </p:ext>
            </p:extLst>
          </p:nvPr>
        </p:nvPicPr>
        <p:blipFill>
          <a:blip r:embed="rId5"/>
          <a:stretch>
            <a:fillRect/>
          </a:stretch>
        </p:blipFill>
        <p:spPr>
          <a:xfrm>
            <a:off x="326065" y="295939"/>
            <a:ext cx="609600" cy="609600"/>
          </a:xfrm>
          <a:prstGeom prst="rect">
            <a:avLst/>
          </a:prstGeom>
          <a:solidFill>
            <a:srgbClr val="7030A0"/>
          </a:solidFill>
        </p:spPr>
      </p:pic>
    </p:spTree>
    <p:extLst>
      <p:ext uri="{BB962C8B-B14F-4D97-AF65-F5344CB8AC3E}">
        <p14:creationId xmlns:p14="http://schemas.microsoft.com/office/powerpoint/2010/main" val="18539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327AB5-97C5-49D2-92C5-4BB1ABE4C178}"/>
              </a:ext>
            </a:extLst>
          </p:cNvPr>
          <p:cNvSpPr txBox="1"/>
          <p:nvPr/>
        </p:nvSpPr>
        <p:spPr>
          <a:xfrm>
            <a:off x="0" y="0"/>
            <a:ext cx="12192000" cy="1815882"/>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 Bats have hooked claws on their toes and thumbs. When bats clean themselves, they hang upside down by their toe claws. They use their claws to move around in their roosts, to comb their fur and clean their ears. Bats keep themselves as clean as cats, using both their tongues and claws. </a:t>
            </a:r>
            <a:endParaRPr lang="en-US" sz="2800" dirty="0"/>
          </a:p>
        </p:txBody>
      </p:sp>
      <p:pic>
        <p:nvPicPr>
          <p:cNvPr id="3" name="Picture 2" descr="Bat Wings Free Vector Art - (231 Free Downloads)">
            <a:extLst>
              <a:ext uri="{FF2B5EF4-FFF2-40B4-BE49-F238E27FC236}">
                <a16:creationId xmlns:a16="http://schemas.microsoft.com/office/drawing/2014/main" id="{7D24ED54-D8BB-4B4B-927A-82CD5B5218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88336" y="3009573"/>
            <a:ext cx="5932932" cy="2565618"/>
          </a:xfrm>
          <a:prstGeom prst="rect">
            <a:avLst/>
          </a:prstGeom>
          <a:noFill/>
          <a:ln>
            <a:noFill/>
          </a:ln>
        </p:spPr>
      </p:pic>
      <p:cxnSp>
        <p:nvCxnSpPr>
          <p:cNvPr id="4" name="Straight Arrow Connector 3">
            <a:extLst>
              <a:ext uri="{FF2B5EF4-FFF2-40B4-BE49-F238E27FC236}">
                <a16:creationId xmlns:a16="http://schemas.microsoft.com/office/drawing/2014/main" id="{8977D3FF-5901-4225-95A4-8697B7452750}"/>
              </a:ext>
            </a:extLst>
          </p:cNvPr>
          <p:cNvCxnSpPr>
            <a:cxnSpLocks/>
          </p:cNvCxnSpPr>
          <p:nvPr/>
        </p:nvCxnSpPr>
        <p:spPr>
          <a:xfrm flipH="1">
            <a:off x="3890011" y="2643418"/>
            <a:ext cx="1436749" cy="658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7A737429-0858-43BD-8EE9-5EAE060E2D56}"/>
              </a:ext>
            </a:extLst>
          </p:cNvPr>
          <p:cNvCxnSpPr>
            <a:cxnSpLocks/>
          </p:cNvCxnSpPr>
          <p:nvPr/>
        </p:nvCxnSpPr>
        <p:spPr>
          <a:xfrm>
            <a:off x="6492240" y="2530111"/>
            <a:ext cx="963548" cy="834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50F03606-BEB2-4099-8F77-626E28DB847C}"/>
              </a:ext>
            </a:extLst>
          </p:cNvPr>
          <p:cNvCxnSpPr>
            <a:cxnSpLocks/>
          </p:cNvCxnSpPr>
          <p:nvPr/>
        </p:nvCxnSpPr>
        <p:spPr>
          <a:xfrm flipH="1" flipV="1">
            <a:off x="5114162" y="5575191"/>
            <a:ext cx="212598"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DD76237-F6B6-4D58-B2D0-586D2468D197}"/>
              </a:ext>
            </a:extLst>
          </p:cNvPr>
          <p:cNvCxnSpPr>
            <a:cxnSpLocks/>
          </p:cNvCxnSpPr>
          <p:nvPr/>
        </p:nvCxnSpPr>
        <p:spPr>
          <a:xfrm flipV="1">
            <a:off x="5901690" y="5461218"/>
            <a:ext cx="383286" cy="593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84A71BE-4793-475F-9DA2-5238138F0756}"/>
              </a:ext>
            </a:extLst>
          </p:cNvPr>
          <p:cNvSpPr txBox="1"/>
          <p:nvPr/>
        </p:nvSpPr>
        <p:spPr>
          <a:xfrm>
            <a:off x="4315968" y="6032391"/>
            <a:ext cx="2549274" cy="461665"/>
          </a:xfrm>
          <a:prstGeom prst="rect">
            <a:avLst/>
          </a:prstGeom>
          <a:noFill/>
        </p:spPr>
        <p:txBody>
          <a:bodyPr wrap="square" rtlCol="0">
            <a:spAutoFit/>
          </a:bodyPr>
          <a:lstStyle/>
          <a:p>
            <a:pPr algn="ctr"/>
            <a:r>
              <a:rPr lang="en-US" sz="2400" dirty="0"/>
              <a:t>Toe Claws</a:t>
            </a:r>
          </a:p>
        </p:txBody>
      </p:sp>
      <p:sp>
        <p:nvSpPr>
          <p:cNvPr id="15" name="TextBox 14">
            <a:extLst>
              <a:ext uri="{FF2B5EF4-FFF2-40B4-BE49-F238E27FC236}">
                <a16:creationId xmlns:a16="http://schemas.microsoft.com/office/drawing/2014/main" id="{3A5E0D0C-92FA-4384-BB52-74574B642D23}"/>
              </a:ext>
            </a:extLst>
          </p:cNvPr>
          <p:cNvSpPr txBox="1"/>
          <p:nvPr/>
        </p:nvSpPr>
        <p:spPr>
          <a:xfrm>
            <a:off x="4722875" y="2108505"/>
            <a:ext cx="2091310" cy="461665"/>
          </a:xfrm>
          <a:prstGeom prst="rect">
            <a:avLst/>
          </a:prstGeom>
          <a:noFill/>
        </p:spPr>
        <p:txBody>
          <a:bodyPr wrap="square" rtlCol="0">
            <a:spAutoFit/>
          </a:bodyPr>
          <a:lstStyle/>
          <a:p>
            <a:pPr algn="ctr"/>
            <a:r>
              <a:rPr lang="en-US" sz="2400" dirty="0"/>
              <a:t>Finger Claws</a:t>
            </a:r>
          </a:p>
        </p:txBody>
      </p:sp>
      <p:pic>
        <p:nvPicPr>
          <p:cNvPr id="10" name="New Recording 10">
            <a:hlinkClick r:id="" action="ppaction://media"/>
            <a:extLst>
              <a:ext uri="{FF2B5EF4-FFF2-40B4-BE49-F238E27FC236}">
                <a16:creationId xmlns:a16="http://schemas.microsoft.com/office/drawing/2014/main" id="{A1EA8382-0167-4718-83DE-381492BF4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2430" y="5480515"/>
            <a:ext cx="609600" cy="609600"/>
          </a:xfrm>
          <a:prstGeom prst="rect">
            <a:avLst/>
          </a:prstGeom>
          <a:solidFill>
            <a:srgbClr val="7030A0"/>
          </a:solidFill>
        </p:spPr>
      </p:pic>
    </p:spTree>
    <p:extLst>
      <p:ext uri="{BB962C8B-B14F-4D97-AF65-F5344CB8AC3E}">
        <p14:creationId xmlns:p14="http://schemas.microsoft.com/office/powerpoint/2010/main" val="19879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shirt&#10;&#10;Description automatically generated">
            <a:extLst>
              <a:ext uri="{FF2B5EF4-FFF2-40B4-BE49-F238E27FC236}">
                <a16:creationId xmlns:a16="http://schemas.microsoft.com/office/drawing/2014/main" id="{F81C9083-360E-499E-8CD6-72F4DEAB2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97560" y="-1297560"/>
            <a:ext cx="6858000" cy="9453121"/>
          </a:xfrm>
          <a:prstGeom prst="rect">
            <a:avLst/>
          </a:prstGeom>
        </p:spPr>
      </p:pic>
      <p:pic>
        <p:nvPicPr>
          <p:cNvPr id="4" name="Charlotte's bat book recording-Part1">
            <a:hlinkClick r:id="" action="ppaction://media"/>
            <a:extLst>
              <a:ext uri="{FF2B5EF4-FFF2-40B4-BE49-F238E27FC236}">
                <a16:creationId xmlns:a16="http://schemas.microsoft.com/office/drawing/2014/main" id="{320852E8-9D7C-4322-9CC3-6E03B9AB55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350520"/>
            <a:ext cx="609600" cy="609600"/>
          </a:xfrm>
          <a:prstGeom prst="rect">
            <a:avLst/>
          </a:prstGeom>
          <a:blipFill>
            <a:blip r:embed="rId6"/>
            <a:tile tx="0" ty="0" sx="100000" sy="100000" flip="none" algn="tl"/>
          </a:blipFill>
        </p:spPr>
      </p:pic>
      <p:sp>
        <p:nvSpPr>
          <p:cNvPr id="5" name="TextBox 4">
            <a:extLst>
              <a:ext uri="{FF2B5EF4-FFF2-40B4-BE49-F238E27FC236}">
                <a16:creationId xmlns:a16="http://schemas.microsoft.com/office/drawing/2014/main" id="{3046387F-B272-415B-B479-769E1FC37B9C}"/>
              </a:ext>
            </a:extLst>
          </p:cNvPr>
          <p:cNvSpPr txBox="1"/>
          <p:nvPr/>
        </p:nvSpPr>
        <p:spPr>
          <a:xfrm>
            <a:off x="9453121" y="0"/>
            <a:ext cx="2738879" cy="7017306"/>
          </a:xfrm>
          <a:prstGeom prst="rect">
            <a:avLst/>
          </a:prstGeom>
          <a:noFill/>
        </p:spPr>
        <p:txBody>
          <a:bodyPr wrap="square" rtlCol="0">
            <a:spAutoFit/>
          </a:bodyPr>
          <a:lstStyle/>
          <a:p>
            <a:r>
              <a:rPr lang="en-US" sz="1800" b="0" i="0" u="none" strike="noStrike" dirty="0">
                <a:solidFill>
                  <a:srgbClr val="000000"/>
                </a:solidFill>
                <a:effectLst/>
                <a:latin typeface="Arial" panose="020B0604020202020204" pitchFamily="34" charset="0"/>
              </a:rPr>
              <a:t>Just like bears, bats hibernate in the winter, and just like bears, they eat a lot of food before they go to </a:t>
            </a:r>
            <a:r>
              <a:rPr lang="en-US" sz="1800" b="0" i="0" u="none" strike="noStrike" dirty="0" err="1">
                <a:solidFill>
                  <a:srgbClr val="000000"/>
                </a:solidFill>
                <a:effectLst/>
                <a:latin typeface="Arial" panose="020B0604020202020204" pitchFamily="34" charset="0"/>
              </a:rPr>
              <a:t>sleep.The</a:t>
            </a:r>
            <a:r>
              <a:rPr lang="en-US" sz="1800" b="0" i="0" u="none" strike="noStrike" dirty="0">
                <a:solidFill>
                  <a:srgbClr val="000000"/>
                </a:solidFill>
                <a:effectLst/>
                <a:latin typeface="Arial" panose="020B0604020202020204" pitchFamily="34" charset="0"/>
              </a:rPr>
              <a:t> extra food they eat is stored as fat, which will feed the bat during the winter. The bats don’t need as much food when they are hibernating, because their heart rate drops from 900 beats a minute to only 20 beats per minute. If you go into a cave in the winter, you would wake up the bats if they are hibernating there. If they woke up, they would use a lot of their stored food, about a month’s worth of it, which could cause them to starve before they can get more food.</a:t>
            </a:r>
            <a:endParaRPr lang="en-US" dirty="0"/>
          </a:p>
        </p:txBody>
      </p:sp>
    </p:spTree>
    <p:extLst>
      <p:ext uri="{BB962C8B-B14F-4D97-AF65-F5344CB8AC3E}">
        <p14:creationId xmlns:p14="http://schemas.microsoft.com/office/powerpoint/2010/main" val="39357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omputer&#10;&#10;Description automatically generated">
            <a:extLst>
              <a:ext uri="{FF2B5EF4-FFF2-40B4-BE49-F238E27FC236}">
                <a16:creationId xmlns:a16="http://schemas.microsoft.com/office/drawing/2014/main" id="{0F747604-E45F-4387-9C5A-C091B95F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77951" cy="6858000"/>
          </a:xfrm>
          <a:prstGeom prst="rect">
            <a:avLst/>
          </a:prstGeom>
        </p:spPr>
      </p:pic>
      <p:sp>
        <p:nvSpPr>
          <p:cNvPr id="4" name="TextBox 3">
            <a:extLst>
              <a:ext uri="{FF2B5EF4-FFF2-40B4-BE49-F238E27FC236}">
                <a16:creationId xmlns:a16="http://schemas.microsoft.com/office/drawing/2014/main" id="{618C1B6E-BAC3-4859-8BC8-2419F15D38E2}"/>
              </a:ext>
            </a:extLst>
          </p:cNvPr>
          <p:cNvSpPr txBox="1"/>
          <p:nvPr/>
        </p:nvSpPr>
        <p:spPr>
          <a:xfrm>
            <a:off x="9277951" y="0"/>
            <a:ext cx="2914049" cy="6463308"/>
          </a:xfrm>
          <a:prstGeom prst="rect">
            <a:avLst/>
          </a:prstGeom>
          <a:noFill/>
        </p:spPr>
        <p:txBody>
          <a:bodyPr wrap="square" rtlCol="0">
            <a:spAutoFit/>
          </a:bodyPr>
          <a:lstStyle/>
          <a:p>
            <a:r>
              <a:rPr lang="en-US" sz="1800" b="0" i="0" u="none" strike="noStrike" dirty="0">
                <a:solidFill>
                  <a:srgbClr val="000000"/>
                </a:solidFill>
                <a:effectLst/>
                <a:latin typeface="Arial" panose="020B0604020202020204" pitchFamily="34" charset="0"/>
              </a:rPr>
              <a:t>You might know that humans are mammals, which means that the babies don’t hatch from eggs, and they get milk from their mothers. But did you know that bats are also mammals? They are the only mammals that fly. In June and July, you might see groups of baby bats or pups, called nurseries, in a cave. A mother bat will come to feed the pups 2 times every day. If you find pups in a cave, you should quietly leave, so that you don’t bother them. If you don’t, you could scare the mother bat away from the pups, and they won’t get their food, and could die.</a:t>
            </a:r>
            <a:endParaRPr lang="en-US" dirty="0"/>
          </a:p>
        </p:txBody>
      </p:sp>
      <p:pic>
        <p:nvPicPr>
          <p:cNvPr id="5" name="Charlotte's bat book recording-Part2">
            <a:hlinkClick r:id="" action="ppaction://media"/>
            <a:extLst>
              <a:ext uri="{FF2B5EF4-FFF2-40B4-BE49-F238E27FC236}">
                <a16:creationId xmlns:a16="http://schemas.microsoft.com/office/drawing/2014/main" id="{1C01A86E-0DE6-459E-B2E6-B53D475FD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680" y="344424"/>
            <a:ext cx="609600" cy="609600"/>
          </a:xfrm>
          <a:prstGeom prst="rect">
            <a:avLst/>
          </a:prstGeom>
          <a:blipFill>
            <a:blip r:embed="rId6"/>
            <a:tile tx="0" ty="0" sx="100000" sy="100000" flip="none" algn="tl"/>
          </a:blipFill>
        </p:spPr>
      </p:pic>
    </p:spTree>
    <p:extLst>
      <p:ext uri="{BB962C8B-B14F-4D97-AF65-F5344CB8AC3E}">
        <p14:creationId xmlns:p14="http://schemas.microsoft.com/office/powerpoint/2010/main" val="17650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9979B8-19EB-4482-ABDB-863D567C05F1}"/>
              </a:ext>
            </a:extLst>
          </p:cNvPr>
          <p:cNvPicPr>
            <a:picLocks noChangeAspect="1"/>
          </p:cNvPicPr>
          <p:nvPr/>
        </p:nvPicPr>
        <p:blipFill>
          <a:blip r:embed="rId4"/>
          <a:stretch>
            <a:fillRect/>
          </a:stretch>
        </p:blipFill>
        <p:spPr>
          <a:xfrm>
            <a:off x="761226" y="114211"/>
            <a:ext cx="10483450" cy="3077711"/>
          </a:xfrm>
          <a:prstGeom prst="rect">
            <a:avLst/>
          </a:prstGeom>
        </p:spPr>
      </p:pic>
      <p:pic>
        <p:nvPicPr>
          <p:cNvPr id="12" name="Picture 11">
            <a:extLst>
              <a:ext uri="{FF2B5EF4-FFF2-40B4-BE49-F238E27FC236}">
                <a16:creationId xmlns:a16="http://schemas.microsoft.com/office/drawing/2014/main" id="{B6563DDF-414A-4941-8B00-5C8A3BCD0CEE}"/>
              </a:ext>
            </a:extLst>
          </p:cNvPr>
          <p:cNvPicPr>
            <a:picLocks noChangeAspect="1"/>
          </p:cNvPicPr>
          <p:nvPr/>
        </p:nvPicPr>
        <p:blipFill>
          <a:blip r:embed="rId5"/>
          <a:stretch>
            <a:fillRect/>
          </a:stretch>
        </p:blipFill>
        <p:spPr>
          <a:xfrm>
            <a:off x="159445" y="3442310"/>
            <a:ext cx="4303143" cy="3187512"/>
          </a:xfrm>
          <a:prstGeom prst="rect">
            <a:avLst/>
          </a:prstGeom>
        </p:spPr>
      </p:pic>
      <p:pic>
        <p:nvPicPr>
          <p:cNvPr id="2" name="42 Meachen Ln 3">
            <a:hlinkClick r:id="" action="ppaction://media"/>
            <a:extLst>
              <a:ext uri="{FF2B5EF4-FFF2-40B4-BE49-F238E27FC236}">
                <a16:creationId xmlns:a16="http://schemas.microsoft.com/office/drawing/2014/main" id="{D7A9FF95-8875-4C77-BCC7-C3A0B7C05475}"/>
              </a:ext>
            </a:extLst>
          </p:cNvPr>
          <p:cNvPicPr>
            <a:picLocks noChangeAspect="1"/>
          </p:cNvPicPr>
          <p:nvPr>
            <a:audioFile r:link="rId1"/>
            <p:extLst>
              <p:ext uri="{DAA4B4D4-6D71-4841-9C94-3DE7FCFB9230}">
                <p14:media xmlns:p14="http://schemas.microsoft.com/office/powerpoint/2010/main" r:embed="rId2">
                  <p14:trim end="17641.4375"/>
                </p14:media>
              </p:ext>
            </p:extLst>
          </p:nvPr>
        </p:nvPicPr>
        <p:blipFill>
          <a:blip r:embed="rId6"/>
          <a:stretch>
            <a:fillRect/>
          </a:stretch>
        </p:blipFill>
        <p:spPr>
          <a:xfrm>
            <a:off x="1069244" y="387096"/>
            <a:ext cx="609600" cy="609600"/>
          </a:xfrm>
          <a:prstGeom prst="rect">
            <a:avLst/>
          </a:prstGeom>
          <a:solidFill>
            <a:srgbClr val="7030A0"/>
          </a:solidFill>
        </p:spPr>
      </p:pic>
      <p:sp>
        <p:nvSpPr>
          <p:cNvPr id="11" name="TextBox 10">
            <a:extLst>
              <a:ext uri="{FF2B5EF4-FFF2-40B4-BE49-F238E27FC236}">
                <a16:creationId xmlns:a16="http://schemas.microsoft.com/office/drawing/2014/main" id="{9CC681BB-6FE8-4087-A0CF-7EA0C8609FAE}"/>
              </a:ext>
            </a:extLst>
          </p:cNvPr>
          <p:cNvSpPr txBox="1"/>
          <p:nvPr/>
        </p:nvSpPr>
        <p:spPr>
          <a:xfrm>
            <a:off x="3048000" y="3305890"/>
            <a:ext cx="6096000" cy="246221"/>
          </a:xfrm>
          <a:prstGeom prst="rect">
            <a:avLst/>
          </a:prstGeom>
          <a:noFill/>
        </p:spPr>
        <p:txBody>
          <a:bodyPr wrap="square">
            <a:spAutoFit/>
          </a:bodyPr>
          <a:lstStyle/>
          <a:p>
            <a:endParaRPr lang="en-US" sz="1000" b="0" i="0" u="none" strike="noStrike" baseline="0" dirty="0">
              <a:latin typeface="Times New Roman" panose="02020603050405020304" pitchFamily="18" charset="0"/>
            </a:endParaRPr>
          </a:p>
        </p:txBody>
      </p:sp>
      <p:sp>
        <p:nvSpPr>
          <p:cNvPr id="14" name="TextBox 13">
            <a:extLst>
              <a:ext uri="{FF2B5EF4-FFF2-40B4-BE49-F238E27FC236}">
                <a16:creationId xmlns:a16="http://schemas.microsoft.com/office/drawing/2014/main" id="{43448979-6A1D-41C8-AFA4-5614A03FB129}"/>
              </a:ext>
            </a:extLst>
          </p:cNvPr>
          <p:cNvSpPr txBox="1"/>
          <p:nvPr/>
        </p:nvSpPr>
        <p:spPr>
          <a:xfrm>
            <a:off x="4815839" y="3191922"/>
            <a:ext cx="6832983" cy="3539430"/>
          </a:xfrm>
          <a:prstGeom prst="rect">
            <a:avLst/>
          </a:prstGeom>
          <a:noFill/>
        </p:spPr>
        <p:txBody>
          <a:bodyPr wrap="square">
            <a:spAutoFit/>
          </a:bodyPr>
          <a:lstStyle/>
          <a:p>
            <a:r>
              <a:rPr lang="en-US" sz="3200" dirty="0"/>
              <a:t>People destroy bats’ homes in many ways.  They rip apart old barns and seal off empty mines where bats live.  They also close off attics.  The worst of all, that is not only bad for bats, it’s deforestation!!☹  And because of all that, they may go extinct​. </a:t>
            </a:r>
          </a:p>
        </p:txBody>
      </p:sp>
    </p:spTree>
    <p:extLst>
      <p:ext uri="{BB962C8B-B14F-4D97-AF65-F5344CB8AC3E}">
        <p14:creationId xmlns:p14="http://schemas.microsoft.com/office/powerpoint/2010/main" val="27672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687D2-AB28-40BD-9B36-218762DECE24}"/>
              </a:ext>
            </a:extLst>
          </p:cNvPr>
          <p:cNvSpPr txBox="1"/>
          <p:nvPr/>
        </p:nvSpPr>
        <p:spPr>
          <a:xfrm>
            <a:off x="1478280" y="327542"/>
            <a:ext cx="6096000" cy="2308324"/>
          </a:xfrm>
          <a:prstGeom prst="rect">
            <a:avLst/>
          </a:prstGeom>
          <a:noFill/>
        </p:spPr>
        <p:txBody>
          <a:bodyPr wrap="square">
            <a:spAutoFit/>
          </a:bodyPr>
          <a:lstStyle/>
          <a:p>
            <a:r>
              <a:rPr lang="en-US" sz="3600" dirty="0"/>
              <a:t>Luckily for us, there are many ways for us and everyone to help!  You can put a bat house on your lawn!😃 </a:t>
            </a:r>
          </a:p>
        </p:txBody>
      </p:sp>
      <p:pic>
        <p:nvPicPr>
          <p:cNvPr id="4" name="Picture 3">
            <a:extLst>
              <a:ext uri="{FF2B5EF4-FFF2-40B4-BE49-F238E27FC236}">
                <a16:creationId xmlns:a16="http://schemas.microsoft.com/office/drawing/2014/main" id="{05666EBE-DF83-409E-9BC5-0F8B66C3D686}"/>
              </a:ext>
            </a:extLst>
          </p:cNvPr>
          <p:cNvPicPr>
            <a:picLocks noChangeAspect="1"/>
          </p:cNvPicPr>
          <p:nvPr/>
        </p:nvPicPr>
        <p:blipFill>
          <a:blip r:embed="rId4"/>
          <a:stretch>
            <a:fillRect/>
          </a:stretch>
        </p:blipFill>
        <p:spPr>
          <a:xfrm>
            <a:off x="7315200" y="327542"/>
            <a:ext cx="4440121" cy="3309908"/>
          </a:xfrm>
          <a:prstGeom prst="rect">
            <a:avLst/>
          </a:prstGeom>
        </p:spPr>
      </p:pic>
      <p:pic>
        <p:nvPicPr>
          <p:cNvPr id="5" name="Picture 4">
            <a:extLst>
              <a:ext uri="{FF2B5EF4-FFF2-40B4-BE49-F238E27FC236}">
                <a16:creationId xmlns:a16="http://schemas.microsoft.com/office/drawing/2014/main" id="{3C4FB4C2-2E2E-4750-BE0F-05DAC1CC07D1}"/>
              </a:ext>
            </a:extLst>
          </p:cNvPr>
          <p:cNvPicPr>
            <a:picLocks noChangeAspect="1"/>
          </p:cNvPicPr>
          <p:nvPr/>
        </p:nvPicPr>
        <p:blipFill>
          <a:blip r:embed="rId5"/>
          <a:stretch>
            <a:fillRect/>
          </a:stretch>
        </p:blipFill>
        <p:spPr>
          <a:xfrm>
            <a:off x="198120" y="2859964"/>
            <a:ext cx="4876800" cy="3681983"/>
          </a:xfrm>
          <a:prstGeom prst="rect">
            <a:avLst/>
          </a:prstGeom>
        </p:spPr>
      </p:pic>
      <p:sp>
        <p:nvSpPr>
          <p:cNvPr id="7" name="TextBox 6">
            <a:extLst>
              <a:ext uri="{FF2B5EF4-FFF2-40B4-BE49-F238E27FC236}">
                <a16:creationId xmlns:a16="http://schemas.microsoft.com/office/drawing/2014/main" id="{D3A75590-B085-4900-8F24-30773B6170E1}"/>
              </a:ext>
            </a:extLst>
          </p:cNvPr>
          <p:cNvSpPr txBox="1"/>
          <p:nvPr/>
        </p:nvSpPr>
        <p:spPr>
          <a:xfrm>
            <a:off x="5552641" y="3764365"/>
            <a:ext cx="6096000" cy="2862322"/>
          </a:xfrm>
          <a:prstGeom prst="rect">
            <a:avLst/>
          </a:prstGeom>
          <a:noFill/>
        </p:spPr>
        <p:txBody>
          <a:bodyPr wrap="square">
            <a:spAutoFit/>
          </a:bodyPr>
          <a:lstStyle/>
          <a:p>
            <a:r>
              <a:rPr lang="en-US" sz="3600" dirty="0"/>
              <a:t>Some groups are putting gates on entrances to caves so bats can get through and humans can’t.  There are some clubs that people can join to help bats. </a:t>
            </a:r>
          </a:p>
        </p:txBody>
      </p:sp>
      <p:pic>
        <p:nvPicPr>
          <p:cNvPr id="8" name="42 Meachen Ln 3">
            <a:hlinkClick r:id="" action="ppaction://media"/>
            <a:extLst>
              <a:ext uri="{FF2B5EF4-FFF2-40B4-BE49-F238E27FC236}">
                <a16:creationId xmlns:a16="http://schemas.microsoft.com/office/drawing/2014/main" id="{FF2E7E43-504D-4389-9749-FD6B4C98F8FD}"/>
              </a:ext>
            </a:extLst>
          </p:cNvPr>
          <p:cNvPicPr>
            <a:picLocks noChangeAspect="1"/>
          </p:cNvPicPr>
          <p:nvPr>
            <a:audioFile r:link="rId1"/>
            <p:extLst>
              <p:ext uri="{DAA4B4D4-6D71-4841-9C94-3DE7FCFB9230}">
                <p14:media xmlns:p14="http://schemas.microsoft.com/office/powerpoint/2010/main" r:embed="rId2">
                  <p14:trim st="16848"/>
                </p14:media>
              </p:ext>
            </p:extLst>
          </p:nvPr>
        </p:nvPicPr>
        <p:blipFill>
          <a:blip r:embed="rId6"/>
          <a:stretch>
            <a:fillRect/>
          </a:stretch>
        </p:blipFill>
        <p:spPr>
          <a:xfrm>
            <a:off x="551084" y="327542"/>
            <a:ext cx="609600" cy="609600"/>
          </a:xfrm>
          <a:prstGeom prst="rect">
            <a:avLst/>
          </a:prstGeom>
          <a:solidFill>
            <a:srgbClr val="7030A0"/>
          </a:solidFill>
        </p:spPr>
      </p:pic>
    </p:spTree>
    <p:extLst>
      <p:ext uri="{BB962C8B-B14F-4D97-AF65-F5344CB8AC3E}">
        <p14:creationId xmlns:p14="http://schemas.microsoft.com/office/powerpoint/2010/main" val="139710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Image result for black and white images of bats with labling parts">
            <a:extLst>
              <a:ext uri="{FF2B5EF4-FFF2-40B4-BE49-F238E27FC236}">
                <a16:creationId xmlns:a16="http://schemas.microsoft.com/office/drawing/2014/main" id="{E2432A63-D22D-4B4A-9256-95B8F00302E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80160" y="182880"/>
            <a:ext cx="9162288" cy="6675120"/>
          </a:xfrm>
          <a:prstGeom prst="rect">
            <a:avLst/>
          </a:prstGeom>
          <a:solidFill>
            <a:schemeClr val="bg1"/>
          </a:solidFill>
          <a:ln>
            <a:noFill/>
          </a:ln>
        </p:spPr>
      </p:pic>
      <p:sp>
        <p:nvSpPr>
          <p:cNvPr id="2050" name="Rectangle 2049">
            <a:extLst>
              <a:ext uri="{FF2B5EF4-FFF2-40B4-BE49-F238E27FC236}">
                <a16:creationId xmlns:a16="http://schemas.microsoft.com/office/drawing/2014/main" id="{DEC5E2E3-32FF-4569-A1F6-2767CA58128A}"/>
              </a:ext>
            </a:extLst>
          </p:cNvPr>
          <p:cNvSpPr/>
          <p:nvPr/>
        </p:nvSpPr>
        <p:spPr>
          <a:xfrm>
            <a:off x="1353312" y="457200"/>
            <a:ext cx="8613648" cy="475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ectangle 2050">
            <a:extLst>
              <a:ext uri="{FF2B5EF4-FFF2-40B4-BE49-F238E27FC236}">
                <a16:creationId xmlns:a16="http://schemas.microsoft.com/office/drawing/2014/main" id="{834BF462-FEB9-46A0-B265-198CE1FE6A22}"/>
              </a:ext>
            </a:extLst>
          </p:cNvPr>
          <p:cNvSpPr/>
          <p:nvPr/>
        </p:nvSpPr>
        <p:spPr>
          <a:xfrm>
            <a:off x="1749552" y="5522976"/>
            <a:ext cx="8345424" cy="1152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extBox 2051">
            <a:extLst>
              <a:ext uri="{FF2B5EF4-FFF2-40B4-BE49-F238E27FC236}">
                <a16:creationId xmlns:a16="http://schemas.microsoft.com/office/drawing/2014/main" id="{B75BBE0B-EB3C-4124-AE11-79B1F50F1185}"/>
              </a:ext>
            </a:extLst>
          </p:cNvPr>
          <p:cNvSpPr txBox="1"/>
          <p:nvPr/>
        </p:nvSpPr>
        <p:spPr>
          <a:xfrm>
            <a:off x="4809744" y="1060704"/>
            <a:ext cx="1719072" cy="461665"/>
          </a:xfrm>
          <a:prstGeom prst="rect">
            <a:avLst/>
          </a:prstGeom>
          <a:noFill/>
        </p:spPr>
        <p:txBody>
          <a:bodyPr wrap="square" rtlCol="0">
            <a:spAutoFit/>
          </a:bodyPr>
          <a:lstStyle/>
          <a:p>
            <a:pPr algn="ctr"/>
            <a:r>
              <a:rPr lang="en-US" sz="2400" dirty="0"/>
              <a:t>Ears</a:t>
            </a:r>
          </a:p>
        </p:txBody>
      </p:sp>
      <p:sp>
        <p:nvSpPr>
          <p:cNvPr id="2054" name="TextBox 2053">
            <a:extLst>
              <a:ext uri="{FF2B5EF4-FFF2-40B4-BE49-F238E27FC236}">
                <a16:creationId xmlns:a16="http://schemas.microsoft.com/office/drawing/2014/main" id="{DCC5D430-9E68-465A-ACA8-598E55A16AB7}"/>
              </a:ext>
            </a:extLst>
          </p:cNvPr>
          <p:cNvSpPr txBox="1"/>
          <p:nvPr/>
        </p:nvSpPr>
        <p:spPr>
          <a:xfrm>
            <a:off x="6912864" y="2276856"/>
            <a:ext cx="1517904" cy="461665"/>
          </a:xfrm>
          <a:prstGeom prst="rect">
            <a:avLst/>
          </a:prstGeom>
          <a:noFill/>
        </p:spPr>
        <p:txBody>
          <a:bodyPr wrap="square" rtlCol="0">
            <a:spAutoFit/>
          </a:bodyPr>
          <a:lstStyle/>
          <a:p>
            <a:pPr algn="ctr"/>
            <a:r>
              <a:rPr lang="en-US" sz="2400" dirty="0"/>
              <a:t>Nose</a:t>
            </a:r>
          </a:p>
        </p:txBody>
      </p:sp>
      <p:sp>
        <p:nvSpPr>
          <p:cNvPr id="2056" name="Rectangle: Rounded Corners 2055">
            <a:extLst>
              <a:ext uri="{FF2B5EF4-FFF2-40B4-BE49-F238E27FC236}">
                <a16:creationId xmlns:a16="http://schemas.microsoft.com/office/drawing/2014/main" id="{9ABD6DBE-5E86-4735-98A8-040BA10A5F89}"/>
              </a:ext>
            </a:extLst>
          </p:cNvPr>
          <p:cNvSpPr/>
          <p:nvPr/>
        </p:nvSpPr>
        <p:spPr>
          <a:xfrm>
            <a:off x="1749552" y="1289304"/>
            <a:ext cx="2383536" cy="104688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TextBox 2052">
            <a:extLst>
              <a:ext uri="{FF2B5EF4-FFF2-40B4-BE49-F238E27FC236}">
                <a16:creationId xmlns:a16="http://schemas.microsoft.com/office/drawing/2014/main" id="{F2EC16CB-6077-4914-9458-9C981C4A8C57}"/>
              </a:ext>
            </a:extLst>
          </p:cNvPr>
          <p:cNvSpPr txBox="1"/>
          <p:nvPr/>
        </p:nvSpPr>
        <p:spPr>
          <a:xfrm>
            <a:off x="2097024" y="1449431"/>
            <a:ext cx="1798320" cy="1200329"/>
          </a:xfrm>
          <a:prstGeom prst="rect">
            <a:avLst/>
          </a:prstGeom>
          <a:noFill/>
        </p:spPr>
        <p:txBody>
          <a:bodyPr wrap="square" rtlCol="0">
            <a:spAutoFit/>
          </a:bodyPr>
          <a:lstStyle/>
          <a:p>
            <a:pPr algn="ctr"/>
            <a:r>
              <a:rPr lang="en-US" sz="2400" dirty="0"/>
              <a:t>Fingers and Finger Claws</a:t>
            </a:r>
          </a:p>
          <a:p>
            <a:pPr algn="ctr"/>
            <a:endParaRPr lang="en-US" sz="2400" dirty="0"/>
          </a:p>
        </p:txBody>
      </p:sp>
      <p:sp>
        <p:nvSpPr>
          <p:cNvPr id="2060" name="Rectangle: Rounded Corners 2059">
            <a:extLst>
              <a:ext uri="{FF2B5EF4-FFF2-40B4-BE49-F238E27FC236}">
                <a16:creationId xmlns:a16="http://schemas.microsoft.com/office/drawing/2014/main" id="{3D1294AB-3181-4648-80B9-EEB82CDE23A5}"/>
              </a:ext>
            </a:extLst>
          </p:cNvPr>
          <p:cNvSpPr/>
          <p:nvPr/>
        </p:nvSpPr>
        <p:spPr>
          <a:xfrm>
            <a:off x="2878836" y="4767137"/>
            <a:ext cx="2033016" cy="1046881"/>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Rounded Corners 2056">
            <a:extLst>
              <a:ext uri="{FF2B5EF4-FFF2-40B4-BE49-F238E27FC236}">
                <a16:creationId xmlns:a16="http://schemas.microsoft.com/office/drawing/2014/main" id="{5AD15538-16A2-4DBD-9AAD-AFE3569A1E25}"/>
              </a:ext>
            </a:extLst>
          </p:cNvPr>
          <p:cNvSpPr/>
          <p:nvPr/>
        </p:nvSpPr>
        <p:spPr>
          <a:xfrm>
            <a:off x="6409944" y="4937760"/>
            <a:ext cx="1901952" cy="85953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TextBox 2057">
            <a:extLst>
              <a:ext uri="{FF2B5EF4-FFF2-40B4-BE49-F238E27FC236}">
                <a16:creationId xmlns:a16="http://schemas.microsoft.com/office/drawing/2014/main" id="{50873978-976E-4944-B130-B42435466EC1}"/>
              </a:ext>
            </a:extLst>
          </p:cNvPr>
          <p:cNvSpPr txBox="1"/>
          <p:nvPr/>
        </p:nvSpPr>
        <p:spPr>
          <a:xfrm>
            <a:off x="6528816" y="4937760"/>
            <a:ext cx="1719072" cy="830997"/>
          </a:xfrm>
          <a:prstGeom prst="rect">
            <a:avLst/>
          </a:prstGeom>
          <a:noFill/>
        </p:spPr>
        <p:txBody>
          <a:bodyPr wrap="square" rtlCol="0">
            <a:spAutoFit/>
          </a:bodyPr>
          <a:lstStyle/>
          <a:p>
            <a:r>
              <a:rPr lang="en-US" sz="2400" dirty="0"/>
              <a:t>Toes and Toe Claws</a:t>
            </a:r>
          </a:p>
        </p:txBody>
      </p:sp>
      <p:sp>
        <p:nvSpPr>
          <p:cNvPr id="2059" name="TextBox 2058">
            <a:extLst>
              <a:ext uri="{FF2B5EF4-FFF2-40B4-BE49-F238E27FC236}">
                <a16:creationId xmlns:a16="http://schemas.microsoft.com/office/drawing/2014/main" id="{EE2CFA68-4986-4A27-BEFC-3B27AA264531}"/>
              </a:ext>
            </a:extLst>
          </p:cNvPr>
          <p:cNvSpPr txBox="1"/>
          <p:nvPr/>
        </p:nvSpPr>
        <p:spPr>
          <a:xfrm>
            <a:off x="7424928" y="457200"/>
            <a:ext cx="4169664" cy="707886"/>
          </a:xfrm>
          <a:prstGeom prst="rect">
            <a:avLst/>
          </a:prstGeom>
          <a:noFill/>
          <a:ln w="31750">
            <a:solidFill>
              <a:schemeClr val="tx1"/>
            </a:solidFill>
          </a:ln>
        </p:spPr>
        <p:txBody>
          <a:bodyPr wrap="square" rtlCol="0">
            <a:spAutoFit/>
          </a:bodyPr>
          <a:lstStyle/>
          <a:p>
            <a:r>
              <a:rPr lang="en-US" sz="4000" dirty="0"/>
              <a:t>Body Parts of a Bat</a:t>
            </a:r>
          </a:p>
        </p:txBody>
      </p:sp>
      <p:sp>
        <p:nvSpPr>
          <p:cNvPr id="2055" name="TextBox 2054">
            <a:extLst>
              <a:ext uri="{FF2B5EF4-FFF2-40B4-BE49-F238E27FC236}">
                <a16:creationId xmlns:a16="http://schemas.microsoft.com/office/drawing/2014/main" id="{92FEAAB4-C1DB-46D8-889D-E3C00CE08350}"/>
              </a:ext>
            </a:extLst>
          </p:cNvPr>
          <p:cNvSpPr txBox="1"/>
          <p:nvPr/>
        </p:nvSpPr>
        <p:spPr>
          <a:xfrm>
            <a:off x="3145536" y="4814870"/>
            <a:ext cx="1664208" cy="830997"/>
          </a:xfrm>
          <a:prstGeom prst="rect">
            <a:avLst/>
          </a:prstGeom>
          <a:noFill/>
        </p:spPr>
        <p:txBody>
          <a:bodyPr wrap="square" rtlCol="0">
            <a:spAutoFit/>
          </a:bodyPr>
          <a:lstStyle/>
          <a:p>
            <a:pPr algn="ctr"/>
            <a:r>
              <a:rPr lang="en-US" sz="2400" dirty="0"/>
              <a:t>Wing membrane</a:t>
            </a:r>
          </a:p>
        </p:txBody>
      </p:sp>
    </p:spTree>
    <p:extLst>
      <p:ext uri="{BB962C8B-B14F-4D97-AF65-F5344CB8AC3E}">
        <p14:creationId xmlns:p14="http://schemas.microsoft.com/office/powerpoint/2010/main" val="52477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ree Plano residents receive Girl Scout Gold Award | News ...">
            <a:extLst>
              <a:ext uri="{FF2B5EF4-FFF2-40B4-BE49-F238E27FC236}">
                <a16:creationId xmlns:a16="http://schemas.microsoft.com/office/drawing/2014/main" id="{B003DDEF-281B-48FA-90A8-9353307DA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148443"/>
            <a:ext cx="4084740" cy="3280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DBB9C6-CE71-4D94-9B6F-9082D9735893}"/>
              </a:ext>
            </a:extLst>
          </p:cNvPr>
          <p:cNvSpPr txBox="1"/>
          <p:nvPr/>
        </p:nvSpPr>
        <p:spPr>
          <a:xfrm>
            <a:off x="6248400" y="883920"/>
            <a:ext cx="5288280" cy="5016758"/>
          </a:xfrm>
          <a:prstGeom prst="rect">
            <a:avLst/>
          </a:prstGeom>
          <a:noFill/>
        </p:spPr>
        <p:txBody>
          <a:bodyPr wrap="square" rtlCol="0">
            <a:spAutoFit/>
          </a:bodyPr>
          <a:lstStyle/>
          <a:p>
            <a:r>
              <a:rPr lang="en-US" sz="3200" dirty="0">
                <a:latin typeface="Cavolini" panose="020B0502040204020203" pitchFamily="66" charset="0"/>
                <a:cs typeface="Cavolini" panose="020B0502040204020203" pitchFamily="66" charset="0"/>
              </a:rPr>
              <a:t>We hope you enjoyed reading our book about bats! Please help us know how many people have seen our work by filling out this </a:t>
            </a:r>
            <a:r>
              <a:rPr lang="en-US" sz="3200" dirty="0">
                <a:latin typeface="Cavolini" panose="020B0502040204020203" pitchFamily="66" charset="0"/>
                <a:cs typeface="Cavolini" panose="020B0502040204020203" pitchFamily="66" charset="0"/>
                <a:hlinkClick r:id="rId3"/>
              </a:rPr>
              <a:t>short survey </a:t>
            </a:r>
            <a:r>
              <a:rPr lang="en-US" sz="3200" dirty="0">
                <a:latin typeface="Cavolini" panose="020B0502040204020203" pitchFamily="66" charset="0"/>
                <a:cs typeface="Cavolini" panose="020B0502040204020203" pitchFamily="66" charset="0"/>
              </a:rPr>
              <a:t>– no personal information is requested! Thank you.</a:t>
            </a:r>
          </a:p>
        </p:txBody>
      </p:sp>
      <p:pic>
        <p:nvPicPr>
          <p:cNvPr id="1028" name="Picture 4" descr="Big Brown Bat | Coniferous Forest">
            <a:extLst>
              <a:ext uri="{FF2B5EF4-FFF2-40B4-BE49-F238E27FC236}">
                <a16:creationId xmlns:a16="http://schemas.microsoft.com/office/drawing/2014/main" id="{E91369DE-C2D6-4E08-847D-7BFB6D046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 y="3627804"/>
            <a:ext cx="4514850" cy="2809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527B76-314E-4D62-B077-AC2DC520B008}"/>
              </a:ext>
            </a:extLst>
          </p:cNvPr>
          <p:cNvSpPr txBox="1"/>
          <p:nvPr/>
        </p:nvSpPr>
        <p:spPr>
          <a:xfrm>
            <a:off x="1042035" y="6437679"/>
            <a:ext cx="4514850" cy="369332"/>
          </a:xfrm>
          <a:prstGeom prst="rect">
            <a:avLst/>
          </a:prstGeom>
          <a:noFill/>
        </p:spPr>
        <p:txBody>
          <a:bodyPr wrap="square" rtlCol="0">
            <a:spAutoFit/>
          </a:bodyPr>
          <a:lstStyle/>
          <a:p>
            <a:r>
              <a:rPr lang="en-US" dirty="0"/>
              <a:t>Brown Bat - Massachusetts</a:t>
            </a:r>
          </a:p>
        </p:txBody>
      </p:sp>
    </p:spTree>
    <p:extLst>
      <p:ext uri="{BB962C8B-B14F-4D97-AF65-F5344CB8AC3E}">
        <p14:creationId xmlns:p14="http://schemas.microsoft.com/office/powerpoint/2010/main" val="406783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1E6F0-8C78-43FF-BB5F-7CBE95C62E67}"/>
              </a:ext>
            </a:extLst>
          </p:cNvPr>
          <p:cNvSpPr txBox="1"/>
          <p:nvPr/>
        </p:nvSpPr>
        <p:spPr>
          <a:xfrm>
            <a:off x="1172681" y="788907"/>
            <a:ext cx="9417516" cy="4524315"/>
          </a:xfrm>
          <a:prstGeom prst="rect">
            <a:avLst/>
          </a:prstGeom>
          <a:noFill/>
        </p:spPr>
        <p:txBody>
          <a:bodyPr wrap="square" rtlCol="0">
            <a:spAutoFit/>
          </a:bodyPr>
          <a:lstStyle/>
          <a:p>
            <a:pPr algn="ctr"/>
            <a:r>
              <a:rPr lang="en-US" sz="1800" b="0" i="0" u="sng" strike="noStrike" dirty="0">
                <a:solidFill>
                  <a:srgbClr val="000000"/>
                </a:solidFill>
                <a:effectLst/>
                <a:latin typeface="Arial" panose="020B0604020202020204" pitchFamily="34" charset="0"/>
              </a:rPr>
              <a:t>Acknowledgements</a:t>
            </a:r>
            <a:r>
              <a:rPr lang="en-US" sz="1800" b="0" i="0" u="none" strike="noStrike" dirty="0">
                <a:solidFill>
                  <a:srgbClr val="000000"/>
                </a:solidFill>
                <a:effectLst/>
                <a:latin typeface="Arial" panose="020B0604020202020204" pitchFamily="34" charset="0"/>
              </a:rPr>
              <a:t>:</a:t>
            </a:r>
          </a:p>
          <a:p>
            <a:endParaRPr lang="en-US" dirty="0">
              <a:solidFill>
                <a:srgbClr val="000000"/>
              </a:solidFill>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This book could not have been created without the amazing residents of Sudbury and beyond that bought bat boxes from us, the person who sold us the pre-cut pieces of wood, and the amazing places that have agreed to put up boxes. </a:t>
            </a:r>
          </a:p>
          <a:p>
            <a:endParaRPr lang="en-US" dirty="0">
              <a:solidFill>
                <a:srgbClr val="000000"/>
              </a:solidFill>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would like to thank Camp </a:t>
            </a:r>
            <a:r>
              <a:rPr lang="en-US" sz="1800" b="0" i="0" u="none" strike="noStrike" dirty="0" err="1">
                <a:solidFill>
                  <a:srgbClr val="000000"/>
                </a:solidFill>
                <a:effectLst/>
                <a:latin typeface="Arial" panose="020B0604020202020204" pitchFamily="34" charset="0"/>
              </a:rPr>
              <a:t>Sewataro</a:t>
            </a:r>
            <a:r>
              <a:rPr lang="en-US" sz="1800" b="0" i="0" u="none" strike="noStrike" dirty="0">
                <a:solidFill>
                  <a:srgbClr val="000000"/>
                </a:solidFill>
                <a:effectLst/>
                <a:latin typeface="Arial" panose="020B0604020202020204" pitchFamily="34" charset="0"/>
              </a:rPr>
              <a:t> for agreeing to hang our bat boxes around their camp. </a:t>
            </a:r>
          </a:p>
          <a:p>
            <a:endParaRPr lang="en-US" dirty="0">
              <a:solidFill>
                <a:srgbClr val="000000"/>
              </a:solidFill>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also would like to thank the wonderful Sudbury residents that have bought our boxes and hung them by their houses. </a:t>
            </a:r>
          </a:p>
          <a:p>
            <a:endParaRPr lang="en-US" dirty="0">
              <a:solidFill>
                <a:srgbClr val="000000"/>
              </a:solidFill>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also would like to thank Joe who made us kits to build the bat boxes. We found him on Etsy and he was incredibly kind to bend his own rules to make us the kits for our boxes. </a:t>
            </a:r>
          </a:p>
          <a:p>
            <a:endParaRPr lang="en-US" dirty="0">
              <a:solidFill>
                <a:srgbClr val="000000"/>
              </a:solidFill>
              <a:latin typeface="Arial" panose="020B0604020202020204" pitchFamily="34" charset="0"/>
            </a:endParaRPr>
          </a:p>
          <a:p>
            <a:r>
              <a:rPr lang="en-US" sz="1800" b="0" i="0" u="none" strike="noStrike" dirty="0">
                <a:solidFill>
                  <a:srgbClr val="000000"/>
                </a:solidFill>
                <a:effectLst/>
                <a:latin typeface="Arial" panose="020B0604020202020204" pitchFamily="34" charset="0"/>
              </a:rPr>
              <a:t>With all thanks, </a:t>
            </a:r>
            <a:r>
              <a:rPr lang="en-US" dirty="0">
                <a:solidFill>
                  <a:srgbClr val="000000"/>
                </a:solidFill>
                <a:latin typeface="Arial" panose="020B0604020202020204" pitchFamily="34" charset="0"/>
              </a:rPr>
              <a:t>B</a:t>
            </a:r>
            <a:r>
              <a:rPr lang="en-US" sz="1800" b="0" i="0" u="none" strike="noStrike" dirty="0">
                <a:solidFill>
                  <a:srgbClr val="000000"/>
                </a:solidFill>
                <a:effectLst/>
                <a:latin typeface="Arial" panose="020B0604020202020204" pitchFamily="34" charset="0"/>
              </a:rPr>
              <a:t>ronze </a:t>
            </a:r>
            <a:r>
              <a:rPr lang="en-US" dirty="0">
                <a:solidFill>
                  <a:srgbClr val="000000"/>
                </a:solidFill>
                <a:latin typeface="Arial" panose="020B0604020202020204" pitchFamily="34" charset="0"/>
              </a:rPr>
              <a:t>P</a:t>
            </a:r>
            <a:r>
              <a:rPr lang="en-US" sz="1800" b="0" i="0" u="none" strike="noStrike" dirty="0">
                <a:solidFill>
                  <a:srgbClr val="000000"/>
                </a:solidFill>
                <a:effectLst/>
                <a:latin typeface="Arial" panose="020B0604020202020204" pitchFamily="34" charset="0"/>
              </a:rPr>
              <a:t>atrol 89245 </a:t>
            </a:r>
            <a:endParaRPr lang="en-US" dirty="0"/>
          </a:p>
        </p:txBody>
      </p:sp>
    </p:spTree>
    <p:extLst>
      <p:ext uri="{BB962C8B-B14F-4D97-AF65-F5344CB8AC3E}">
        <p14:creationId xmlns:p14="http://schemas.microsoft.com/office/powerpoint/2010/main" val="3191183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C8B7F-6FDD-484B-86E1-374D17A613CD}"/>
              </a:ext>
            </a:extLst>
          </p:cNvPr>
          <p:cNvSpPr txBox="1"/>
          <p:nvPr/>
        </p:nvSpPr>
        <p:spPr>
          <a:xfrm>
            <a:off x="8339328" y="0"/>
            <a:ext cx="3852672" cy="6986528"/>
          </a:xfrm>
          <a:prstGeom prst="rect">
            <a:avLst/>
          </a:prstGeom>
          <a:solidFill>
            <a:schemeClr val="bg1"/>
          </a:solidFill>
        </p:spPr>
        <p:txBody>
          <a:bodyPr wrap="square" rtlCol="0">
            <a:spAutoFit/>
          </a:bodyPr>
          <a:lstStyle/>
          <a:p>
            <a:r>
              <a:rPr lang="en-US" sz="2800" dirty="0"/>
              <a:t>Some people are afraid of bats because they fly at night in the dark. But you shouldn’t be afraid because bats are really very nice and only fly at night because that’s when they need to get their food. Sometimes you might hear stories about bats that turn into vampires – but these are not real!</a:t>
            </a:r>
          </a:p>
          <a:p>
            <a:endParaRPr lang="en-US" sz="2800" dirty="0"/>
          </a:p>
          <a:p>
            <a:endParaRPr lang="en-US" sz="2800" dirty="0"/>
          </a:p>
          <a:p>
            <a:endParaRPr lang="en-US" sz="2800" dirty="0"/>
          </a:p>
        </p:txBody>
      </p:sp>
      <p:pic>
        <p:nvPicPr>
          <p:cNvPr id="4" name="Picture 3" descr="A close up of a womans face&#10;&#10;Description automatically generated">
            <a:extLst>
              <a:ext uri="{FF2B5EF4-FFF2-40B4-BE49-F238E27FC236}">
                <a16:creationId xmlns:a16="http://schemas.microsoft.com/office/drawing/2014/main" id="{9D657DA0-75E0-4FD1-9BE9-4D160CF8B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434" y="0"/>
            <a:ext cx="5143500" cy="6858000"/>
          </a:xfrm>
          <a:prstGeom prst="rect">
            <a:avLst/>
          </a:prstGeom>
        </p:spPr>
      </p:pic>
      <p:pic>
        <p:nvPicPr>
          <p:cNvPr id="3" name="some people are afraid">
            <a:hlinkClick r:id="" action="ppaction://media"/>
            <a:extLst>
              <a:ext uri="{FF2B5EF4-FFF2-40B4-BE49-F238E27FC236}">
                <a16:creationId xmlns:a16="http://schemas.microsoft.com/office/drawing/2014/main" id="{7046EC95-DAE6-4268-9EEC-BA8DD85726D1}"/>
              </a:ext>
            </a:extLst>
          </p:cNvPr>
          <p:cNvPicPr>
            <a:picLocks noChangeAspect="1"/>
          </p:cNvPicPr>
          <p:nvPr>
            <a:audioFile r:link="rId1"/>
            <p:extLst>
              <p:ext uri="{DAA4B4D4-6D71-4841-9C94-3DE7FCFB9230}">
                <p14:media xmlns:p14="http://schemas.microsoft.com/office/powerpoint/2010/main" r:embed="rId2">
                  <p14:trim st="2060"/>
                </p14:media>
              </p:ext>
            </p:extLst>
          </p:nvPr>
        </p:nvPicPr>
        <p:blipFill>
          <a:blip r:embed="rId5"/>
          <a:stretch>
            <a:fillRect/>
          </a:stretch>
        </p:blipFill>
        <p:spPr>
          <a:xfrm>
            <a:off x="448437" y="365502"/>
            <a:ext cx="609600" cy="609600"/>
          </a:xfrm>
          <a:prstGeom prst="rect">
            <a:avLst/>
          </a:prstGeom>
          <a:solidFill>
            <a:srgbClr val="7030A0"/>
          </a:solidFill>
        </p:spPr>
      </p:pic>
    </p:spTree>
    <p:extLst>
      <p:ext uri="{BB962C8B-B14F-4D97-AF65-F5344CB8AC3E}">
        <p14:creationId xmlns:p14="http://schemas.microsoft.com/office/powerpoint/2010/main" val="299464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text on a whiteboard&#10;&#10;Description automatically generated">
            <a:extLst>
              <a:ext uri="{FF2B5EF4-FFF2-40B4-BE49-F238E27FC236}">
                <a16:creationId xmlns:a16="http://schemas.microsoft.com/office/drawing/2014/main" id="{FF8CCD72-651F-42BD-893C-04E66D708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259" y="0"/>
            <a:ext cx="5143500" cy="6858000"/>
          </a:xfrm>
          <a:prstGeom prst="rect">
            <a:avLst/>
          </a:prstGeom>
        </p:spPr>
      </p:pic>
      <p:sp>
        <p:nvSpPr>
          <p:cNvPr id="5" name="TextBox 4">
            <a:extLst>
              <a:ext uri="{FF2B5EF4-FFF2-40B4-BE49-F238E27FC236}">
                <a16:creationId xmlns:a16="http://schemas.microsoft.com/office/drawing/2014/main" id="{5F3CB91C-EBD1-46C5-9CEA-D5204E063DC7}"/>
              </a:ext>
            </a:extLst>
          </p:cNvPr>
          <p:cNvSpPr txBox="1"/>
          <p:nvPr/>
        </p:nvSpPr>
        <p:spPr>
          <a:xfrm>
            <a:off x="7936992" y="0"/>
            <a:ext cx="3621024" cy="6986528"/>
          </a:xfrm>
          <a:prstGeom prst="rect">
            <a:avLst/>
          </a:prstGeom>
          <a:solidFill>
            <a:schemeClr val="bg1"/>
          </a:solidFill>
        </p:spPr>
        <p:txBody>
          <a:bodyPr wrap="square" rtlCol="0">
            <a:spAutoFit/>
          </a:bodyPr>
          <a:lstStyle/>
          <a:p>
            <a:r>
              <a:rPr lang="en-US" sz="2800" dirty="0"/>
              <a:t>In China, bats are good luck! There is something called a </a:t>
            </a:r>
            <a:r>
              <a:rPr lang="en-US" sz="2800" i="1" dirty="0" err="1"/>
              <a:t>wu</a:t>
            </a:r>
            <a:r>
              <a:rPr lang="en-US" sz="2800" i="1" dirty="0"/>
              <a:t>-fu</a:t>
            </a:r>
            <a:r>
              <a:rPr lang="en-US" sz="2800" dirty="0"/>
              <a:t> sign, on which there are 5 bats in a circle with their wings touching and a Tree of Life in the middle of the circle. It’s kind of like a four-leaf clover. The five bats of the </a:t>
            </a:r>
            <a:r>
              <a:rPr lang="en-US" sz="2800" i="1" dirty="0" err="1"/>
              <a:t>wu</a:t>
            </a:r>
            <a:r>
              <a:rPr lang="en-US" sz="2800" i="1" dirty="0"/>
              <a:t>-fu</a:t>
            </a:r>
            <a:r>
              <a:rPr lang="en-US" sz="2800" dirty="0"/>
              <a:t> sign represent: long life, good luck, wealth, health, and happiness.</a:t>
            </a:r>
          </a:p>
          <a:p>
            <a:endParaRPr lang="en-US" sz="2800" dirty="0"/>
          </a:p>
          <a:p>
            <a:endParaRPr lang="en-US" sz="2800" dirty="0"/>
          </a:p>
        </p:txBody>
      </p:sp>
      <p:pic>
        <p:nvPicPr>
          <p:cNvPr id="2" name="in China">
            <a:hlinkClick r:id="" action="ppaction://media"/>
            <a:extLst>
              <a:ext uri="{FF2B5EF4-FFF2-40B4-BE49-F238E27FC236}">
                <a16:creationId xmlns:a16="http://schemas.microsoft.com/office/drawing/2014/main" id="{CCD34BC9-C070-483B-9AA1-4D254604DD69}"/>
              </a:ext>
            </a:extLst>
          </p:cNvPr>
          <p:cNvPicPr>
            <a:picLocks noChangeAspect="1"/>
          </p:cNvPicPr>
          <p:nvPr>
            <a:audioFile r:link="rId1"/>
            <p:extLst>
              <p:ext uri="{DAA4B4D4-6D71-4841-9C94-3DE7FCFB9230}">
                <p14:media xmlns:p14="http://schemas.microsoft.com/office/powerpoint/2010/main" r:embed="rId2">
                  <p14:trim st="2109"/>
                </p14:media>
              </p:ext>
            </p:extLst>
          </p:nvPr>
        </p:nvPicPr>
        <p:blipFill>
          <a:blip r:embed="rId5"/>
          <a:stretch>
            <a:fillRect/>
          </a:stretch>
        </p:blipFill>
        <p:spPr>
          <a:xfrm>
            <a:off x="518543" y="283029"/>
            <a:ext cx="609600" cy="609600"/>
          </a:xfrm>
          <a:prstGeom prst="rect">
            <a:avLst/>
          </a:prstGeom>
          <a:solidFill>
            <a:srgbClr val="7030A0"/>
          </a:solidFill>
        </p:spPr>
      </p:pic>
    </p:spTree>
    <p:extLst>
      <p:ext uri="{BB962C8B-B14F-4D97-AF65-F5344CB8AC3E}">
        <p14:creationId xmlns:p14="http://schemas.microsoft.com/office/powerpoint/2010/main" val="7251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text on a whiteboard&#10;&#10;Description automatically generated">
            <a:extLst>
              <a:ext uri="{FF2B5EF4-FFF2-40B4-BE49-F238E27FC236}">
                <a16:creationId xmlns:a16="http://schemas.microsoft.com/office/drawing/2014/main" id="{47FA241A-9BC8-4981-84A4-D25D32DB7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904" y="0"/>
            <a:ext cx="9144000" cy="6858000"/>
          </a:xfrm>
          <a:prstGeom prst="rect">
            <a:avLst/>
          </a:prstGeom>
        </p:spPr>
      </p:pic>
      <p:pic>
        <p:nvPicPr>
          <p:cNvPr id="4" name="39 Crescent Ln 7">
            <a:hlinkClick r:id="" action="ppaction://media"/>
            <a:extLst>
              <a:ext uri="{FF2B5EF4-FFF2-40B4-BE49-F238E27FC236}">
                <a16:creationId xmlns:a16="http://schemas.microsoft.com/office/drawing/2014/main" id="{E6B2D0B9-6FDE-47A1-A1D1-4513CAFFB036}"/>
              </a:ext>
            </a:extLst>
          </p:cNvPr>
          <p:cNvPicPr>
            <a:picLocks noChangeAspect="1"/>
          </p:cNvPicPr>
          <p:nvPr>
            <a:audioFile r:link="rId1"/>
            <p:extLst>
              <p:ext uri="{DAA4B4D4-6D71-4841-9C94-3DE7FCFB9230}">
                <p14:media xmlns:p14="http://schemas.microsoft.com/office/powerpoint/2010/main" r:embed="rId2">
                  <p14:trim end="33691.4166"/>
                </p14:media>
              </p:ext>
            </p:extLst>
          </p:nvPr>
        </p:nvPicPr>
        <p:blipFill>
          <a:blip r:embed="rId5"/>
          <a:stretch>
            <a:fillRect/>
          </a:stretch>
        </p:blipFill>
        <p:spPr>
          <a:xfrm>
            <a:off x="396240" y="490728"/>
            <a:ext cx="609600" cy="609600"/>
          </a:xfrm>
          <a:prstGeom prst="rect">
            <a:avLst/>
          </a:prstGeom>
          <a:blipFill>
            <a:blip r:embed="rId6"/>
            <a:tile tx="0" ty="0" sx="100000" sy="100000" flip="none" algn="tl"/>
          </a:blipFill>
        </p:spPr>
      </p:pic>
    </p:spTree>
    <p:extLst>
      <p:ext uri="{BB962C8B-B14F-4D97-AF65-F5344CB8AC3E}">
        <p14:creationId xmlns:p14="http://schemas.microsoft.com/office/powerpoint/2010/main" val="410206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text on a whiteboard&#10;&#10;Description automatically generated">
            <a:extLst>
              <a:ext uri="{FF2B5EF4-FFF2-40B4-BE49-F238E27FC236}">
                <a16:creationId xmlns:a16="http://schemas.microsoft.com/office/drawing/2014/main" id="{0B875C25-6D10-4A91-9F20-D53366881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44" y="13716"/>
            <a:ext cx="9125712" cy="6844284"/>
          </a:xfrm>
          <a:prstGeom prst="rect">
            <a:avLst/>
          </a:prstGeom>
        </p:spPr>
      </p:pic>
      <p:pic>
        <p:nvPicPr>
          <p:cNvPr id="4" name="39 Crescent Ln 7">
            <a:hlinkClick r:id="" action="ppaction://media"/>
            <a:extLst>
              <a:ext uri="{FF2B5EF4-FFF2-40B4-BE49-F238E27FC236}">
                <a16:creationId xmlns:a16="http://schemas.microsoft.com/office/drawing/2014/main" id="{A96E916B-F44D-4598-9033-9B67189FB838}"/>
              </a:ext>
            </a:extLst>
          </p:cNvPr>
          <p:cNvPicPr>
            <a:picLocks noChangeAspect="1"/>
          </p:cNvPicPr>
          <p:nvPr>
            <a:audioFile r:link="rId1"/>
            <p:extLst>
              <p:ext uri="{DAA4B4D4-6D71-4841-9C94-3DE7FCFB9230}">
                <p14:media xmlns:p14="http://schemas.microsoft.com/office/powerpoint/2010/main" r:embed="rId2">
                  <p14:trim st="12301" end="20680.4166"/>
                </p14:media>
              </p:ext>
            </p:extLst>
          </p:nvPr>
        </p:nvPicPr>
        <p:blipFill>
          <a:blip r:embed="rId5"/>
          <a:stretch>
            <a:fillRect/>
          </a:stretch>
        </p:blipFill>
        <p:spPr>
          <a:xfrm>
            <a:off x="505968" y="490728"/>
            <a:ext cx="609600" cy="609600"/>
          </a:xfrm>
          <a:prstGeom prst="rect">
            <a:avLst/>
          </a:prstGeom>
          <a:blipFill>
            <a:blip r:embed="rId6"/>
            <a:tile tx="0" ty="0" sx="100000" sy="100000" flip="none" algn="tl"/>
          </a:blipFill>
        </p:spPr>
      </p:pic>
    </p:spTree>
    <p:extLst>
      <p:ext uri="{BB962C8B-B14F-4D97-AF65-F5344CB8AC3E}">
        <p14:creationId xmlns:p14="http://schemas.microsoft.com/office/powerpoint/2010/main" val="352991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44E0A7-9763-4CE5-A884-E29B8A4B71AF}"/>
              </a:ext>
            </a:extLst>
          </p:cNvPr>
          <p:cNvSpPr txBox="1"/>
          <p:nvPr/>
        </p:nvSpPr>
        <p:spPr>
          <a:xfrm>
            <a:off x="0" y="18288"/>
            <a:ext cx="12192000" cy="1938992"/>
          </a:xfrm>
          <a:prstGeom prst="rect">
            <a:avLst/>
          </a:prstGeom>
          <a:noFill/>
        </p:spPr>
        <p:txBody>
          <a:bodyPr wrap="square" rtlCol="0">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Bats are also good hunters because they are very good at flying. Their wings are different from bird wings. Bats wings have long arm bones with extra long finger bones. A thin skin called a membrane stretches between the bones. The membrane connects the wing bones to the bat’s legs and body. It may also join the tail to the legs.</a:t>
            </a:r>
          </a:p>
          <a:p>
            <a:endParaRPr lang="en-US" sz="2400" dirty="0">
              <a:latin typeface="Times New Roman" panose="02020603050405020304" pitchFamily="18" charset="0"/>
              <a:cs typeface="Times New Roman" panose="02020603050405020304" pitchFamily="18" charset="0"/>
            </a:endParaRPr>
          </a:p>
        </p:txBody>
      </p:sp>
      <p:pic>
        <p:nvPicPr>
          <p:cNvPr id="3" name="Picture 2" descr="Gull Bird Flying PNG Image With Transparent Background #10 - Free ...">
            <a:extLst>
              <a:ext uri="{FF2B5EF4-FFF2-40B4-BE49-F238E27FC236}">
                <a16:creationId xmlns:a16="http://schemas.microsoft.com/office/drawing/2014/main" id="{7FDFCA3D-1AF7-4638-9B37-DF13BE49EF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0336" y="1843404"/>
            <a:ext cx="3841115" cy="4283075"/>
          </a:xfrm>
          <a:prstGeom prst="rect">
            <a:avLst/>
          </a:prstGeom>
          <a:noFill/>
          <a:ln>
            <a:noFill/>
          </a:ln>
        </p:spPr>
      </p:pic>
      <p:grpSp>
        <p:nvGrpSpPr>
          <p:cNvPr id="4" name="Group 3">
            <a:extLst>
              <a:ext uri="{FF2B5EF4-FFF2-40B4-BE49-F238E27FC236}">
                <a16:creationId xmlns:a16="http://schemas.microsoft.com/office/drawing/2014/main" id="{0C79D02A-147C-4CD7-B18B-558BC0AF8652}"/>
              </a:ext>
            </a:extLst>
          </p:cNvPr>
          <p:cNvGrpSpPr/>
          <p:nvPr/>
        </p:nvGrpSpPr>
        <p:grpSpPr>
          <a:xfrm>
            <a:off x="8308784" y="3782396"/>
            <a:ext cx="658489" cy="1851260"/>
            <a:chOff x="0" y="0"/>
            <a:chExt cx="895351" cy="1778635"/>
          </a:xfrm>
        </p:grpSpPr>
        <p:sp>
          <p:nvSpPr>
            <p:cNvPr id="5" name="Rectangle: Rounded Corners 4">
              <a:extLst>
                <a:ext uri="{FF2B5EF4-FFF2-40B4-BE49-F238E27FC236}">
                  <a16:creationId xmlns:a16="http://schemas.microsoft.com/office/drawing/2014/main" id="{0A9A1C42-4588-4832-8E07-F3AA3B351BCA}"/>
                </a:ext>
              </a:extLst>
            </p:cNvPr>
            <p:cNvSpPr/>
            <p:nvPr/>
          </p:nvSpPr>
          <p:spPr>
            <a:xfrm rot="19890137">
              <a:off x="600076" y="0"/>
              <a:ext cx="47625" cy="5257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Oval 5">
              <a:extLst>
                <a:ext uri="{FF2B5EF4-FFF2-40B4-BE49-F238E27FC236}">
                  <a16:creationId xmlns:a16="http://schemas.microsoft.com/office/drawing/2014/main" id="{CEFFABE8-B871-4189-890B-15BBDC1974B5}"/>
                </a:ext>
              </a:extLst>
            </p:cNvPr>
            <p:cNvSpPr/>
            <p:nvPr/>
          </p:nvSpPr>
          <p:spPr>
            <a:xfrm rot="19044978">
              <a:off x="62866" y="765810"/>
              <a:ext cx="832485" cy="450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B053443A-3611-4F0E-A785-18B9321C23D4}"/>
                </a:ext>
              </a:extLst>
            </p:cNvPr>
            <p:cNvSpPr/>
            <p:nvPr/>
          </p:nvSpPr>
          <p:spPr>
            <a:xfrm rot="19044978">
              <a:off x="1906" y="742950"/>
              <a:ext cx="855980" cy="450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lowchart: Connector 7">
              <a:extLst>
                <a:ext uri="{FF2B5EF4-FFF2-40B4-BE49-F238E27FC236}">
                  <a16:creationId xmlns:a16="http://schemas.microsoft.com/office/drawing/2014/main" id="{A897726B-1B6F-4AF5-8DC7-D9B54F3206BA}"/>
                </a:ext>
              </a:extLst>
            </p:cNvPr>
            <p:cNvSpPr/>
            <p:nvPr/>
          </p:nvSpPr>
          <p:spPr>
            <a:xfrm flipH="1">
              <a:off x="1906" y="1036320"/>
              <a:ext cx="76200" cy="9906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lowchart: Connector 8">
              <a:extLst>
                <a:ext uri="{FF2B5EF4-FFF2-40B4-BE49-F238E27FC236}">
                  <a16:creationId xmlns:a16="http://schemas.microsoft.com/office/drawing/2014/main" id="{145687CB-A82D-4019-90A6-14D5F27F4A61}"/>
                </a:ext>
              </a:extLst>
            </p:cNvPr>
            <p:cNvSpPr/>
            <p:nvPr/>
          </p:nvSpPr>
          <p:spPr>
            <a:xfrm flipH="1">
              <a:off x="215266" y="1074420"/>
              <a:ext cx="76200" cy="9906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Oval 9">
              <a:extLst>
                <a:ext uri="{FF2B5EF4-FFF2-40B4-BE49-F238E27FC236}">
                  <a16:creationId xmlns:a16="http://schemas.microsoft.com/office/drawing/2014/main" id="{C526DD3D-DA0D-40DE-AEB3-E86EBD0C8068}"/>
                </a:ext>
              </a:extLst>
            </p:cNvPr>
            <p:cNvSpPr/>
            <p:nvPr/>
          </p:nvSpPr>
          <p:spPr>
            <a:xfrm rot="15342881">
              <a:off x="30481" y="1255395"/>
              <a:ext cx="432435" cy="7429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83D59C7E-3308-44E4-ACF2-ADB7655DA7B3}"/>
                </a:ext>
              </a:extLst>
            </p:cNvPr>
            <p:cNvSpPr/>
            <p:nvPr/>
          </p:nvSpPr>
          <p:spPr>
            <a:xfrm rot="4559016" flipV="1">
              <a:off x="-59054" y="1207770"/>
              <a:ext cx="411480" cy="825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D0E58EBB-AF7C-40A7-9B33-010C16C31C13}"/>
                </a:ext>
              </a:extLst>
            </p:cNvPr>
            <p:cNvSpPr/>
            <p:nvPr/>
          </p:nvSpPr>
          <p:spPr>
            <a:xfrm rot="16878053">
              <a:off x="-93662" y="1317943"/>
              <a:ext cx="232410" cy="450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E8461EC-18F0-4E16-A55D-E1F909ED89F2}"/>
                </a:ext>
              </a:extLst>
            </p:cNvPr>
            <p:cNvSpPr/>
            <p:nvPr/>
          </p:nvSpPr>
          <p:spPr>
            <a:xfrm rot="21085341" flipH="1">
              <a:off x="173356" y="1428750"/>
              <a:ext cx="45085" cy="1746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a:extLst>
                <a:ext uri="{FF2B5EF4-FFF2-40B4-BE49-F238E27FC236}">
                  <a16:creationId xmlns:a16="http://schemas.microsoft.com/office/drawing/2014/main" id="{7AA5C9F8-8AFB-42AE-9D71-42FFB18A4ABC}"/>
                </a:ext>
              </a:extLst>
            </p:cNvPr>
            <p:cNvSpPr/>
            <p:nvPr/>
          </p:nvSpPr>
          <p:spPr>
            <a:xfrm rot="20966581">
              <a:off x="203836" y="1596390"/>
              <a:ext cx="45085" cy="18224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5" name="Picture 14" descr="Bat PNG">
            <a:extLst>
              <a:ext uri="{FF2B5EF4-FFF2-40B4-BE49-F238E27FC236}">
                <a16:creationId xmlns:a16="http://schemas.microsoft.com/office/drawing/2014/main" id="{C7A955BF-B208-4333-932D-C2A24BD41D4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22672">
            <a:off x="798488" y="2678527"/>
            <a:ext cx="5541921" cy="2009566"/>
          </a:xfrm>
          <a:prstGeom prst="rect">
            <a:avLst/>
          </a:prstGeom>
          <a:noFill/>
          <a:ln>
            <a:noFill/>
          </a:ln>
        </p:spPr>
      </p:pic>
      <p:sp>
        <p:nvSpPr>
          <p:cNvPr id="16" name="Oval 15">
            <a:extLst>
              <a:ext uri="{FF2B5EF4-FFF2-40B4-BE49-F238E27FC236}">
                <a16:creationId xmlns:a16="http://schemas.microsoft.com/office/drawing/2014/main" id="{571E59F8-0E6F-42AE-A951-577C2F8BDBFB}"/>
              </a:ext>
            </a:extLst>
          </p:cNvPr>
          <p:cNvSpPr/>
          <p:nvPr/>
        </p:nvSpPr>
        <p:spPr>
          <a:xfrm rot="5400000" flipH="1">
            <a:off x="1337988" y="2380407"/>
            <a:ext cx="66356" cy="13541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99DBA85D-3BB7-49DC-A267-C932F3A8E219}"/>
              </a:ext>
            </a:extLst>
          </p:cNvPr>
          <p:cNvSpPr/>
          <p:nvPr/>
        </p:nvSpPr>
        <p:spPr>
          <a:xfrm rot="1436219" flipH="1">
            <a:off x="1818123" y="3055066"/>
            <a:ext cx="45719" cy="9187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DB702E9E-530C-4874-ADC1-8383A3F38029}"/>
              </a:ext>
            </a:extLst>
          </p:cNvPr>
          <p:cNvSpPr/>
          <p:nvPr/>
        </p:nvSpPr>
        <p:spPr>
          <a:xfrm rot="6834785" flipH="1">
            <a:off x="2517669" y="2685195"/>
            <a:ext cx="66356" cy="13541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E7C3E69D-442C-4980-8CB7-BF6F861F4CB3}"/>
              </a:ext>
            </a:extLst>
          </p:cNvPr>
          <p:cNvSpPr/>
          <p:nvPr/>
        </p:nvSpPr>
        <p:spPr>
          <a:xfrm rot="6423879" flipH="1">
            <a:off x="2318831" y="2855449"/>
            <a:ext cx="45719" cy="10331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0A310992-19AE-4911-A569-77F18C63C917}"/>
              </a:ext>
            </a:extLst>
          </p:cNvPr>
          <p:cNvSpPr/>
          <p:nvPr/>
        </p:nvSpPr>
        <p:spPr>
          <a:xfrm rot="4757516">
            <a:off x="1453900" y="2521666"/>
            <a:ext cx="45719" cy="12801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38874CAC-7D89-4B48-A47E-2B4620B6FFF7}"/>
              </a:ext>
            </a:extLst>
          </p:cNvPr>
          <p:cNvSpPr/>
          <p:nvPr/>
        </p:nvSpPr>
        <p:spPr>
          <a:xfrm rot="6527536" flipH="1">
            <a:off x="2956858" y="3356527"/>
            <a:ext cx="48265" cy="490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algn="ctr">
              <a:lnSpc>
                <a:spcPct val="107000"/>
              </a:lnSpc>
              <a:spcBef>
                <a:spcPts val="0"/>
              </a:spcBef>
              <a:spcAft>
                <a:spcPts val="800"/>
              </a:spcAft>
              <a:buFont typeface="Symbol" panose="05050102010706020507" pitchFamily="18" charset="2"/>
              <a:buBlip>
                <a:blip r:embed="rId6"/>
              </a:buBlip>
              <a:tabLst>
                <a:tab pos="457200" algn="l"/>
              </a:tabLst>
            </a:pPr>
            <a:endParaRPr lang="en-US" sz="1100">
              <a:effectLst/>
              <a:ea typeface="Calibri" panose="020F0502020204030204" pitchFamily="34" charset="0"/>
              <a:cs typeface="Times New Roman" panose="02020603050405020304" pitchFamily="18" charset="0"/>
            </a:endParaRPr>
          </a:p>
        </p:txBody>
      </p:sp>
      <p:pic>
        <p:nvPicPr>
          <p:cNvPr id="17" name="bats are also good hunt">
            <a:hlinkClick r:id="" action="ppaction://media"/>
            <a:extLst>
              <a:ext uri="{FF2B5EF4-FFF2-40B4-BE49-F238E27FC236}">
                <a16:creationId xmlns:a16="http://schemas.microsoft.com/office/drawing/2014/main" id="{534CF939-D029-4A4A-8674-D77C263CEE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229" y="5747817"/>
            <a:ext cx="609600" cy="609600"/>
          </a:xfrm>
          <a:prstGeom prst="rect">
            <a:avLst/>
          </a:prstGeom>
          <a:solidFill>
            <a:srgbClr val="7030A0"/>
          </a:solidFill>
        </p:spPr>
      </p:pic>
    </p:spTree>
    <p:extLst>
      <p:ext uri="{BB962C8B-B14F-4D97-AF65-F5344CB8AC3E}">
        <p14:creationId xmlns:p14="http://schemas.microsoft.com/office/powerpoint/2010/main" val="335169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CA950D-7B9F-445F-83ED-EF31BC2ABFA8}"/>
              </a:ext>
            </a:extLst>
          </p:cNvPr>
          <p:cNvSpPr txBox="1"/>
          <p:nvPr/>
        </p:nvSpPr>
        <p:spPr>
          <a:xfrm>
            <a:off x="6847366" y="0"/>
            <a:ext cx="5344633" cy="4401205"/>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Bat wings are like webbed hands. A flying bat can move its wings much the way you can move your fingers. This means a bat can quickly change the shape of its wings. If a bug dodges away, that bat can zigzag fast and chase it. A bat can catch a flying insect in its wing, flip it into its tail membrane, and then scoop it into its mouth. </a:t>
            </a:r>
            <a:endParaRPr lang="en-US" sz="2800" dirty="0"/>
          </a:p>
        </p:txBody>
      </p:sp>
      <p:pic>
        <p:nvPicPr>
          <p:cNvPr id="3" name="Picture 2" descr="Free Bat Clip Art - Learn About Nature">
            <a:extLst>
              <a:ext uri="{FF2B5EF4-FFF2-40B4-BE49-F238E27FC236}">
                <a16:creationId xmlns:a16="http://schemas.microsoft.com/office/drawing/2014/main" id="{02E51841-6EF5-467F-B25B-9592FDAD99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8556" y="1739805"/>
            <a:ext cx="5609844" cy="3756660"/>
          </a:xfrm>
          <a:prstGeom prst="rect">
            <a:avLst/>
          </a:prstGeom>
          <a:noFill/>
          <a:ln>
            <a:noFill/>
          </a:ln>
        </p:spPr>
      </p:pic>
      <p:pic>
        <p:nvPicPr>
          <p:cNvPr id="4" name="Picture 3" descr="Mosquito Clip Art Images Free Clipart - Cute Mosquito Clipart ...">
            <a:extLst>
              <a:ext uri="{FF2B5EF4-FFF2-40B4-BE49-F238E27FC236}">
                <a16:creationId xmlns:a16="http://schemas.microsoft.com/office/drawing/2014/main" id="{AA122FA3-B743-41DC-B15F-F666C25D50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4271" y="5047837"/>
            <a:ext cx="1463040" cy="897255"/>
          </a:xfrm>
          <a:prstGeom prst="rect">
            <a:avLst/>
          </a:prstGeom>
          <a:solidFill>
            <a:schemeClr val="bg1"/>
          </a:solidFill>
          <a:ln>
            <a:noFill/>
          </a:ln>
        </p:spPr>
      </p:pic>
      <p:pic>
        <p:nvPicPr>
          <p:cNvPr id="6" name="New Recording 7">
            <a:hlinkClick r:id="" action="ppaction://media"/>
            <a:extLst>
              <a:ext uri="{FF2B5EF4-FFF2-40B4-BE49-F238E27FC236}">
                <a16:creationId xmlns:a16="http://schemas.microsoft.com/office/drawing/2014/main" id="{25261415-7BE7-4B0E-8F9B-FA2235D75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203" y="359734"/>
            <a:ext cx="609600" cy="609600"/>
          </a:xfrm>
          <a:prstGeom prst="rect">
            <a:avLst/>
          </a:prstGeom>
          <a:solidFill>
            <a:srgbClr val="7030A0"/>
          </a:solidFill>
        </p:spPr>
      </p:pic>
    </p:spTree>
    <p:extLst>
      <p:ext uri="{BB962C8B-B14F-4D97-AF65-F5344CB8AC3E}">
        <p14:creationId xmlns:p14="http://schemas.microsoft.com/office/powerpoint/2010/main" val="11560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337D21-BA9C-4167-8EDA-8537F8BC571F}"/>
              </a:ext>
            </a:extLst>
          </p:cNvPr>
          <p:cNvPicPr>
            <a:picLocks noChangeArrowheads="1"/>
          </p:cNvPicPr>
          <p:nvPr/>
        </p:nvPicPr>
        <p:blipFill rotWithShape="1">
          <a:blip r:embed="rId4">
            <a:extLst>
              <a:ext uri="{28A0092B-C50C-407E-A947-70E740481C1C}">
                <a14:useLocalDpi xmlns:a14="http://schemas.microsoft.com/office/drawing/2010/main" val="0"/>
              </a:ext>
            </a:extLst>
          </a:blip>
          <a:srcRect l="11141" t="11871" r="5095"/>
          <a:stretch/>
        </p:blipFill>
        <p:spPr bwMode="auto">
          <a:xfrm>
            <a:off x="-1" y="1"/>
            <a:ext cx="80088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260E6C-C424-4ADD-B0E4-A862D594CC9F}"/>
              </a:ext>
            </a:extLst>
          </p:cNvPr>
          <p:cNvSpPr txBox="1"/>
          <p:nvPr/>
        </p:nvSpPr>
        <p:spPr>
          <a:xfrm>
            <a:off x="8213833" y="571606"/>
            <a:ext cx="3626069" cy="5262979"/>
          </a:xfrm>
          <a:prstGeom prst="rect">
            <a:avLst/>
          </a:prstGeom>
          <a:noFill/>
        </p:spPr>
        <p:txBody>
          <a:bodyPr wrap="square" rtlCol="0">
            <a:spAutoFit/>
          </a:bodyPr>
          <a:lstStyle/>
          <a:p>
            <a:r>
              <a:rPr lang="en-US" sz="2800" b="0" i="0" u="none" strike="noStrike" dirty="0">
                <a:solidFill>
                  <a:srgbClr val="000000"/>
                </a:solidFill>
                <a:effectLst/>
                <a:latin typeface="Arial" panose="020B0604020202020204" pitchFamily="34" charset="0"/>
              </a:rPr>
              <a:t>Lots of bats love to eat bugs. They eat a bunch of bugs. A </a:t>
            </a:r>
          </a:p>
          <a:p>
            <a:r>
              <a:rPr lang="en-US" sz="2800" b="0" i="0" u="none" strike="noStrike" dirty="0">
                <a:solidFill>
                  <a:srgbClr val="000000"/>
                </a:solidFill>
                <a:effectLst/>
                <a:latin typeface="Arial" panose="020B0604020202020204" pitchFamily="34" charset="0"/>
              </a:rPr>
              <a:t>2-pound bat will eat 1 pound of bugs. If you were 600 pounds that's like eating 1250 lemons every day. Don't scream if a bat flies over your head it's probably just hunting a big juicy fly.</a:t>
            </a:r>
            <a:endParaRPr lang="en-US" sz="2800" dirty="0"/>
          </a:p>
        </p:txBody>
      </p:sp>
      <p:pic>
        <p:nvPicPr>
          <p:cNvPr id="5" name="Amelie Recording">
            <a:hlinkClick r:id="" action="ppaction://media"/>
            <a:extLst>
              <a:ext uri="{FF2B5EF4-FFF2-40B4-BE49-F238E27FC236}">
                <a16:creationId xmlns:a16="http://schemas.microsoft.com/office/drawing/2014/main" id="{4446B47C-2884-40A8-BCBB-DE612A9EABEC}"/>
              </a:ext>
            </a:extLst>
          </p:cNvPr>
          <p:cNvPicPr>
            <a:picLocks noChangeAspect="1"/>
          </p:cNvPicPr>
          <p:nvPr>
            <a:audioFile r:link="rId1"/>
            <p:extLst>
              <p:ext uri="{DAA4B4D4-6D71-4841-9C94-3DE7FCFB9230}">
                <p14:media xmlns:p14="http://schemas.microsoft.com/office/powerpoint/2010/main" r:embed="rId2">
                  <p14:trim st="1838"/>
                </p14:media>
              </p:ext>
            </p:extLst>
          </p:nvPr>
        </p:nvPicPr>
        <p:blipFill>
          <a:blip r:embed="rId5"/>
          <a:stretch>
            <a:fillRect/>
          </a:stretch>
        </p:blipFill>
        <p:spPr>
          <a:xfrm>
            <a:off x="352097" y="220717"/>
            <a:ext cx="609600" cy="609600"/>
          </a:xfrm>
          <a:prstGeom prst="rect">
            <a:avLst/>
          </a:prstGeom>
          <a:solidFill>
            <a:srgbClr val="7030A0"/>
          </a:solidFill>
        </p:spPr>
      </p:pic>
    </p:spTree>
    <p:extLst>
      <p:ext uri="{BB962C8B-B14F-4D97-AF65-F5344CB8AC3E}">
        <p14:creationId xmlns:p14="http://schemas.microsoft.com/office/powerpoint/2010/main" val="39602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18286</TotalTime>
  <Words>1094</Words>
  <Application>Microsoft Office PowerPoint</Application>
  <PresentationFormat>Widescreen</PresentationFormat>
  <Paragraphs>39</Paragraphs>
  <Slides>17</Slides>
  <Notes>0</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Abadi</vt:lpstr>
      <vt:lpstr>Arial</vt:lpstr>
      <vt:lpstr>Calibri</vt:lpstr>
      <vt:lpstr>Cavolini</vt:lpstr>
      <vt:lpstr>Symbol</vt: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Huettig</dc:creator>
  <cp:lastModifiedBy>Shirley Huettig</cp:lastModifiedBy>
  <cp:revision>43</cp:revision>
  <dcterms:created xsi:type="dcterms:W3CDTF">2020-09-21T13:30:23Z</dcterms:created>
  <dcterms:modified xsi:type="dcterms:W3CDTF">2020-11-15T20:28:40Z</dcterms:modified>
</cp:coreProperties>
</file>